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08" r:id="rId2"/>
  </p:sldMasterIdLst>
  <p:sldIdLst>
    <p:sldId id="256" r:id="rId3"/>
    <p:sldId id="269" r:id="rId4"/>
    <p:sldId id="296" r:id="rId5"/>
    <p:sldId id="263" r:id="rId6"/>
    <p:sldId id="267" r:id="rId7"/>
    <p:sldId id="268" r:id="rId8"/>
    <p:sldId id="272" r:id="rId9"/>
    <p:sldId id="270" r:id="rId10"/>
    <p:sldId id="271" r:id="rId11"/>
    <p:sldId id="276" r:id="rId12"/>
    <p:sldId id="275" r:id="rId13"/>
    <p:sldId id="278" r:id="rId14"/>
    <p:sldId id="283" r:id="rId15"/>
    <p:sldId id="298" r:id="rId16"/>
    <p:sldId id="305" r:id="rId17"/>
    <p:sldId id="290" r:id="rId18"/>
    <p:sldId id="291" r:id="rId19"/>
    <p:sldId id="292" r:id="rId20"/>
    <p:sldId id="293" r:id="rId21"/>
    <p:sldId id="279" r:id="rId22"/>
    <p:sldId id="287" r:id="rId23"/>
    <p:sldId id="299" r:id="rId24"/>
    <p:sldId id="289" r:id="rId25"/>
    <p:sldId id="301" r:id="rId26"/>
    <p:sldId id="300" r:id="rId27"/>
    <p:sldId id="288" r:id="rId28"/>
    <p:sldId id="284" r:id="rId29"/>
    <p:sldId id="302" r:id="rId30"/>
    <p:sldId id="306" r:id="rId3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átia" initials="K" lastIdx="1" clrIdx="0">
    <p:extLst>
      <p:ext uri="{19B8F6BF-5375-455C-9EA6-DF929625EA0E}">
        <p15:presenceInfo xmlns:p15="http://schemas.microsoft.com/office/powerpoint/2012/main" userId="Káti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>
      <p:cViewPr varScale="1">
        <p:scale>
          <a:sx n="72" d="100"/>
          <a:sy n="72" d="100"/>
        </p:scale>
        <p:origin x="122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9"/>
          <p:cNvSpPr txBox="1">
            <a:spLocks noChangeArrowheads="1"/>
          </p:cNvSpPr>
          <p:nvPr userDrawn="1"/>
        </p:nvSpPr>
        <p:spPr bwMode="auto">
          <a:xfrm>
            <a:off x="1619250" y="6583363"/>
            <a:ext cx="23939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pt-BR" sz="1200" b="1">
                <a:solidFill>
                  <a:prstClr val="black"/>
                </a:solidFill>
                <a:latin typeface="Arial" charset="0"/>
              </a:rPr>
              <a:t>Teoria Geral da Administração</a:t>
            </a:r>
            <a:endParaRPr lang="pt-BR" altLang="pt-BR" sz="1200" b="1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6E1FA1-5D44-4E33-B004-9A3F7A8BC8C7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530321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4D85F0-7D3C-4A32-B160-F53B2F3DC672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770890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ACD871-E427-4AE5-8A42-913640FA1F31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211122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FC1F42E-EC13-4629-87A3-FD242D4FCD2A}" type="datetimeFigureOut">
              <a:rPr lang="pt-BR" smtClean="0"/>
              <a:t>15/08/2019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E3C5C-3626-4B3E-8F3C-2A2D53AF4D01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334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1F42E-EC13-4629-87A3-FD242D4FCD2A}" type="datetimeFigureOut">
              <a:rPr lang="pt-BR" smtClean="0"/>
              <a:t>15/08/2019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E3C5C-3626-4B3E-8F3C-2A2D53AF4D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57707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b="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1F42E-EC13-4629-87A3-FD242D4FCD2A}" type="datetimeFigureOut">
              <a:rPr lang="pt-BR" smtClean="0"/>
              <a:t>15/08/2019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E3C5C-3626-4B3E-8F3C-2A2D53AF4D01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1835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6" y="2286000"/>
            <a:ext cx="3566160" cy="402336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2286000"/>
            <a:ext cx="3566160" cy="402336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1F42E-EC13-4629-87A3-FD242D4FCD2A}" type="datetimeFigureOut">
              <a:rPr lang="pt-BR" smtClean="0"/>
              <a:t>15/08/2019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E3C5C-3626-4B3E-8F3C-2A2D53AF4D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25585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967788"/>
            <a:ext cx="3566160" cy="3341572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1990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1990" y="2967788"/>
            <a:ext cx="3566160" cy="3341572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1F42E-EC13-4629-87A3-FD242D4FCD2A}" type="datetimeFigureOut">
              <a:rPr lang="pt-BR" smtClean="0"/>
              <a:t>15/08/2019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E3C5C-3626-4B3E-8F3C-2A2D53AF4D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5628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1F42E-EC13-4629-87A3-FD242D4FCD2A}" type="datetimeFigureOut">
              <a:rPr lang="pt-BR" smtClean="0"/>
              <a:t>15/08/2019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E3C5C-3626-4B3E-8F3C-2A2D53AF4D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87259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1F42E-EC13-4629-87A3-FD242D4FCD2A}" type="datetimeFigureOut">
              <a:rPr lang="pt-BR" smtClean="0"/>
              <a:t>15/08/2019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E3C5C-3626-4B3E-8F3C-2A2D53AF4D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54399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471509"/>
            <a:ext cx="329184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822960"/>
            <a:ext cx="4258818" cy="518464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2257506"/>
            <a:ext cx="329184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1F42E-EC13-4629-87A3-FD242D4FCD2A}" type="datetimeFigureOut">
              <a:rPr lang="pt-BR" smtClean="0"/>
              <a:t>15/08/2019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E3C5C-3626-4B3E-8F3C-2A2D53AF4D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8750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365588-214A-49D6-9519-EA9ED7E6818D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1056165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8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4960138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1F42E-EC13-4629-87A3-FD242D4FCD2A}" type="datetimeFigureOut">
              <a:rPr lang="pt-BR" smtClean="0"/>
              <a:t>15/08/2019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E3C5C-3626-4B3E-8F3C-2A2D53AF4D01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9111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1F42E-EC13-4629-87A3-FD242D4FCD2A}" type="datetimeFigureOut">
              <a:rPr lang="pt-BR" smtClean="0"/>
              <a:t>15/08/2019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E3C5C-3626-4B3E-8F3C-2A2D53AF4D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37236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762000"/>
            <a:ext cx="1971675" cy="5410200"/>
          </a:xfrm>
        </p:spPr>
        <p:txBody>
          <a:bodyPr vert="eaVert" lIns="45720" tIns="91440" rIns="45720" bIns="9144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762000"/>
            <a:ext cx="5686425" cy="541020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1F42E-EC13-4629-87A3-FD242D4FCD2A}" type="datetimeFigureOut">
              <a:rPr lang="pt-BR" smtClean="0"/>
              <a:t>15/08/2019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E3C5C-3626-4B3E-8F3C-2A2D53AF4D01}" type="slidenum">
              <a:rPr lang="pt-BR" smtClean="0"/>
              <a:t>‹nº›</a:t>
            </a:fld>
            <a:endParaRPr lang="pt-BR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17356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560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D8ED7A-A580-458D-81F4-5238BCC84A4E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031566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E9FB9B-425D-4257-B37E-EB92C039A313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948145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064257-5A77-4F8A-8B7E-4B74193B1818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310795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A56D06-984B-47D0-A62E-C18B29A057CA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429256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C272E7-D92E-46EE-BC29-300F1312537D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374652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EE7305-5DCF-4C3D-BDF1-FC1617153398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456747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0CFD03-0AE9-4A84-A699-E0090580A6D9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003337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900" smtClean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 alt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900" smtClean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25A8A7A-C857-4FA3-BE6A-98E9CC82FE1B}" type="slidenum">
              <a:rPr lang="pt-BR" altLang="pt-BR" smtClean="0">
                <a:latin typeface="Times New Roman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pt-BR" altLang="pt-BR">
              <a:latin typeface="Times New Roman" charset="0"/>
            </a:endParaRPr>
          </a:p>
        </p:txBody>
      </p:sp>
      <p:sp>
        <p:nvSpPr>
          <p:cNvPr id="1031" name="Text Box 39"/>
          <p:cNvSpPr txBox="1">
            <a:spLocks noChangeArrowheads="1"/>
          </p:cNvSpPr>
          <p:nvPr/>
        </p:nvSpPr>
        <p:spPr bwMode="auto">
          <a:xfrm>
            <a:off x="1619250" y="6583363"/>
            <a:ext cx="23939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pt-BR" sz="1200" b="1">
                <a:solidFill>
                  <a:prstClr val="black"/>
                </a:solidFill>
                <a:latin typeface="Arial" charset="0"/>
              </a:rPr>
              <a:t>Teoria Geral da Administração</a:t>
            </a:r>
            <a:endParaRPr lang="pt-BR" altLang="pt-BR" sz="1200" b="1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75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9pPr>
    </p:titleStyle>
    <p:bodyStyle>
      <a:lvl1pPr marL="171450" indent="-171450" algn="l" defTabSz="685800" rtl="0" fontAlgn="base">
        <a:lnSpc>
          <a:spcPct val="90000"/>
        </a:lnSpc>
        <a:spcBef>
          <a:spcPts val="750"/>
        </a:spcBef>
        <a:spcAft>
          <a:spcPct val="0"/>
        </a:spcAft>
        <a:buFont typeface="Arial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286000"/>
            <a:ext cx="7290055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FC1F42E-EC13-4629-87A3-FD242D4FCD2A}" type="datetimeFigureOut">
              <a:rPr lang="pt-BR" smtClean="0"/>
              <a:t>15/08/2019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E9E3C5C-3626-4B3E-8F3C-2A2D53AF4D01}" type="slidenum">
              <a:rPr lang="pt-BR" smtClean="0"/>
              <a:t>‹nº›</a:t>
            </a:fld>
            <a:endParaRPr lang="pt-BR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726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36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Organizações, mercado de trabalho e empregabilidade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KATIA ALINE FORVILLE DE ANDRADE OLIVEIRA</a:t>
            </a:r>
          </a:p>
        </p:txBody>
      </p:sp>
    </p:spTree>
    <p:extLst>
      <p:ext uri="{BB962C8B-B14F-4D97-AF65-F5344CB8AC3E}">
        <p14:creationId xmlns:p14="http://schemas.microsoft.com/office/powerpoint/2010/main" val="3464521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http://images.slideplayer.com.br/1/13503/slides/slide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122" y="1439431"/>
            <a:ext cx="5575788" cy="41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7975" y="866056"/>
            <a:ext cx="8229600" cy="1066800"/>
          </a:xfrm>
        </p:spPr>
        <p:txBody>
          <a:bodyPr>
            <a:normAutofit/>
          </a:bodyPr>
          <a:lstStyle/>
          <a:p>
            <a:pPr algn="ctr"/>
            <a:r>
              <a:rPr lang="pt-BR" sz="32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Organizações segundo os </a:t>
            </a:r>
          </a:p>
        </p:txBody>
      </p:sp>
      <p:sp>
        <p:nvSpPr>
          <p:cNvPr id="4" name="AutoShape 2" descr="data:image/jpeg;base64,/9j/4AAQSkZJRgABAQAAAQABAAD/2wCEAAkGBxASEhUSExQVFRIVFhgVFhYYGBcXFhYYFRUXGBgYGB0YHyggGBolHRgXIjEiJSkrLi8uGiA3ODMtNygtLysBCgoKDg0OGxAQGzAmICYtLS0tMi0tLSstLS0tLS8tLi0tNS0tLy0vLS0tLy0tLSsvLS0tLS0tLS0tLS0tLS0tLf/AABEIAMIBAwMBEQACEQEDEQH/xAAcAAEAAgMBAQEAAAAAAAAAAAAAAwQBAgUGBwj/xABLEAACAQIDBQMIBQgIBQUBAAABAgMAEQQSIQUTMUFRBiJhFBUyUnGBkZMHI0JioTNTgpSx0dLTFlRyc7LB4fBjkqLC8UNEo7PDF//EABsBAQADAQEBAQAAAAAAAAAAAAABAgMEBQYH/8QANREAAgIABAQEBQQBBAMBAAAAAAECEQMSITEEQVFhBRNxkSKBobHwMsHR4UIGFCMzFWLxcv/aAAwDAQACEQMRAD8A+y1JIoBQCgFAKAUAY2oCWGHm3HkOn+tQQT0BGz1Fl1E0qCwBoRRIr1NlXE3qSooBQCgFAKAUAoBQCgME0BExvVTRKjFCRQCgFAYoDZHt7Kkq1ZNUlCtuW8Pif3UA3LeHxP7qAblvD4n91ANy3h8T+6gK+0YpxFJusplyNuwTpnynLe/jaoldabmmFkzrP+m1foeF7N7RmGIhjmxOJjmbMJYMVHZJWC67hlUBQDcjXXT382HJ5lbd87/Y9vjMDDeFOWHCLitpQeqX/smdLZ/bdJnQLEN3M7RwvvUzMy3tnj9KMMVIBPhe16vHHt7bnLi+Fyw4tuWsUm1T2fR7OiLYXauYYUTTxM80mIaCBFZPrGLuMumiBctix6X51EMZ5bktbL8R4fhvHyYcqioptu9FS1730+RfxHbbdRTmXDuk+HeJZIQytcTGyMjAWcHpp00qXjUna1RlDw1znBQmnGSdPbbdNcjXH9spImSJ8NlxBRpWiaeJQkauVU5z3WdraKPjUPGa0rX1LYfh0ZpzU/htK1F6ur23pdSLFdu4xut3GG3sInG8lSEWLFd2pa4aS4ItcDxo8daUt/kWh4ZP4sz/AEutE5fN1su56mKVmjDBcrMoYK1tCRcBipI49Ca25HnNJSpvQ+e7I2niUmhXE4jFQYlpAskc8anCygk92EoLKTpY3teuWMpWszaffY9zHwcKWHJ4UIyjWji3mXeV/XQ6u0e1H1pnEU5weFkaGWRXVVLkqpYx+lIqE242717G2l5Ymt8kc2FwNxWHmWeatJrWul7Js6UnaeTeyJDhpJ44XVJZFZQczAEhEOr2BF9RV/NdtJXRz/7KOSMsSai5JtKn9XyID2lWA4tmEshTERwxx5lOZ5FGVI9BlGt9SeB9lR5lX6lv9k8Ty0qVxcm9dlze/wBC9gO1C55Y8UgwkkSq7Z5EaMo7ZVYOLD0rDW2pHGrLE3UtKMcTgnljLBedNtaJ3a1qiptfttFG4SFUn+r3zMJo0TJmK2Qt+Ue6nujpxqJYyT01NcHw2c45pvLrWzbvv0RvL2uLlFwuHfEFoFxDDMseVH9Ea3zOfV/Gnm3+lXzKrgMqbxpqPxOO16rf5dzfF9qJM+6gwsksqxLNKhZIzEH4Ib3zSaHuj41LxXdJEQ4KOXPPESVtJ03dc/QiXtlvDAuGgaYzwNMnfWPLlbKyvfhYgi4vr8ajzrrKty78OyKbxZqOWST0b310KeK7U+VYfDiBJhNiixEaOsbKsDWkzSMCEW4tcC55WNVeLmiq5/saQ4HyMWbxGssK1abXxLSlzf0JcN2wywQ/VSyTeUeROjFBIJlU+kR3G4DUWGt+VqlY2i01uisvDm8SXxJRy509ay/f5Gq9uJAGZ8I6rFOMPO28QhHZgoyc5BqL6DiONPOfTnTJfhitKOIm3HNHR6qufT6m8naQQtjGbeyFMRHCkeZTd5FGVY9BlGtzcngfZR4lX6kR4N4iw0qVxbb12V7/ANFmbtI8UMkmIw0kbo6RqgZXErSeiI3FgfHpUvEpW0UjwixMRRw5pppu9qre0Vpu2O6WcYjDvFNBGsu7DrIHR3CBlZdLBiAbjTxqHi5btao0j4f5jh5c04ydXTVNK/tsdHs5ts4oOSiqFIsyTJMjXF9CtiCOYIHvq0J5jDieH8hpXv1Ti/r+zOzVzmMUAoDBoSAxoRSKP9Kdnf1zC/Pi/iqxkP6U7O/rmF+fF/FQD+lOzv65hfnxfxUA/pTs7+uYX58X8VAV9obd2XNE8T4zDZXUqbTxA2Itoc2hqHG1TL4eI8OanHdannMFFgg8Jm2vFPFhiGhjaTDrYquVS7Kcz2HWslhO1bujuxOPi4yWHhqLlu039FyNtjwbNw8i5NpYfcRszJFnw1xmJNmkvmZQSSBx8TUxwcr0ehGPx7xovNH4nSbt8u11b5kceE2cIjF50hsk/lGHYSwBoHuzH7X1gJY3DVHk6VfO12LvxF58+Raxyy1fxLb5bcjEmG2c6S73acEk8zxPJKZYBpAQURUDWVf31Hk6O3v+wXiLjKOSKUYppL/9btveyztx9nTzLiE2jhophGYid5h5FZCSw7rtYMCSQw/GrTw7dp6lOH43ysN4UlcbvdrX1X2IdppgJUWMbTw+RY92VkbCyqdb7wBiAkniNOGlRLCtVf2LYXHLDk5ZdbvRtP07rt9Tr4Hauy4sOuGGMwzRrHutcRFcrlsbkNx9lXUKjlOXEx3PEeI927ODBhMCN1HJteKTCwurxwmTDA3Q3UM4OZgOlZrBeib0R3S8Si80o4aU5JpvXnvS2NsVhNmuZEG1Ilws0m+lw4mgszEhmCvmzIpIBIFHg3avRkQ8SccssizxVKWu3ptaJsUuBMsjRbVjgjmZXljjmgBLLbVHzZo721tUvC1dOrKR45KEVOCk4qk3+62ZnFR7Mk3484QAzTJOriaEGF4wApW7HNw59eXGjwrvvqRDxCUHDRfCnH1T3ssbOOzA0smKx+FxckqqjGR8OEyIcyqEBy+lY+0Cpjhaty1KYvGyajHCWRK2qbu3zvch2lBsppBJh8fhMMd3uiqthmTJmLDKpNkcEnvCksFXa0LYXHyUcuIs2t6tp336rsZxi4AuskG1YYJNyIJGEuHYyIvA6kZX1PeWjwtbTrkRh8clFxxIKSvMt1T/AHXZjFLgcwkg2tHDIYlhkYzQSmVU4Mxc3Emp7wo8LW06EOOWXLiQTVtrdU36cuxNsvzTh5IHjx2HCwQNAqmaE5szhy5ObiTc8OdTHCUWmuSorjcbPFjJSX6pZv2r0KUGD2dHFAsW1II5sOZckolgNxMxZ1dC1mGv4VXyaSp7GsvEnOc3OCcZVa15LRp7k2Hg2WixDzjAzpivK5HaaG8spBDXAYBRry6VKwUq152Vn4hKTl8KpxyJdEYxKbMaOePzhhwJ8SMSTvYe6QUOUd/Udwa1DwrTXV2IcdJShKv0xy/fX6jGR7LkGIvtDDhppknVlmhvE8YAUi7ENw59TR4Sd93ZOHx8oOGi+FOPqnd/cw4wEkUiT7VjlkkdHEm/hURNF6BiQNlTx608q1qyVxyhOMsOCSSare097e7/AGMQjA3lkk2tE+JlRYt8JcPGY0VswVVU21PG/HwosJ629RLjo/DGMEop3Wrtvq9/Qm7Pvs3DSSzHH4R5JQqnK+HhQBbn0EaxYk6k1MMPK2ynE8a8aEYVSXVtvXu+XY739J9n/wBcwvz4v4q0o5LRj+k+z/65hfnxfxUoWjB7T7P/AK5hfnxfxUoWjC9pcAf/AHmFA/v4rn/q0okHLoTjtNs3+uYX58X8VKKWzbF4CJiXJkXwVyq6aaAVa6IIl2VERcPKQeYlNqnN2XsKNvNEfrTfMal9voKHmiP1pvmNS+30FDzRH603zGpfb6CjHmmPQZprn/iNTN2+hFE3mKP15vmNTN2XsKNH2JH683zGqM3ZexZI18yR+vL8xqZuy9i1DzJH68vzGpm7L2FGPMkfry/MambsvYUPMkfry/MambsvYUPMkfry/MambsvYUZ8yR+vL8xqZuy9hRhNhxt9uXL/eNr7KnN2XsQ9CUbBj9eb5jUzdl7FTPmKP15vmNTN2XsRQ8xR+vN8xqZuy9hQ8xR+vN8xqZuy9hQ8xR+vN8xqZuy9hQ8xR+vN8xqZuy9hQ8xR+vN8xqZuy9hRq+xIx9ub5jVGbsvYskaeZI/Xl+Y1M3Zexah5kj9eX5jUzdl7Ch5kj9eX5jUzdl7Ch5kj9eX5jUzdl7Ch5kj9eX5jUzdl7CjHmSP15fmNTN2XsKNTsaPgGlJ/vG/HpTN2XsKolTs9HxLyk/wB42nspm7L2Ktm/mKP15vmNU5u30IHmKP15vmNTN2XsRRFtHGpGpke+RCosBdnkdgqIo5nMygeLDhY1EY5nSJIsHjM7lDHJh5sufK+Rg66At9WzK1iQDqGGnIgmzjWqZBfWXWzDKTw5g+w9fA2NUJslqSRagN8MtyT00H+dQQWDQEBNQaI8tt7t9gMKSpcyyDQpFZrHozXyj2Xv4VhPHhE9LhfCuJx9UqXV6f2eKx/0uYg/kYIkH3y0h/6coH41zvi3yR7OF/p7DX/ZNv0pfyc//wDqW0f+D8s/xVX/AHUzo/8AA8L39y9gfpbxI/KwROPuFoz+JYfhVo8W+aMMT/T2G/0Ta9af8Hs9g/SFgMSQpcwyHQLLYAnwYd342PhXRDiIS7Hj8T4RxOAs1Wuq/jc9WBmNuXP91bnlN0WAKkoZoDk7d7TYLBi+JxEcWlwpN3I+6guze4VeGFOf6VZFni8d9NuykNkGIl8UjCj/AORlP4V1R4DFe+hGZFWL6ddnE96DFAdcsR//AEq3/j8XqhnR6TY30m7IxJCriVjc/ZlBi92Zu6T4A1hPhcWG6JUkevVgRcG4OoPWuckMbUJRCTVS6FCRQCgFAaSOALk2H+/ialKyG6IlDycLqnX7R9nT9vsq2kSjbZNh1yHJy4qTqSOYJ5kfsI8aPXUquhZqCRQCgOLtHZjMmUORlZZEcKGZXRswLL9sE3BtYkMeB7wmMsrIo4M0GJgcu2IfJJvJM2HhMtmURgQxiTelQ7bxiotchQtiGLbJxkqS9/xA6mC2uhG7xJSKX0WW4ZCVijaVgeUau5jzNpcAXuwFUlB/46oHW8mZdVbMvqnj+iT+w/EVkDeJQ3BtRxBFiPaKkkkR1UrHzIJ/89CdfgelAMbiUjRndgqKCWY6AAcSahtJWy+HBzkoxVtnxLtt9IE2KLRYcmPDcNNHl8WP2V+6Pf0HnYvEOWkdj7Pw7weGClPF1l9F/fc8PXMe2YoSKAUBmhB7PsR2+mwZEUpMuF4ZeLR+KE8vunTpaujB4hw0ex43iPg+HxKc8PSf0fr/ACfbYdpwND5QJE3GUvvCQFCgXJJPACxvfhY16cfirLrZ8ViYcsOTjNU0fE/pA+mSWQtBs87uPUHEEfWP/dg+gvie9/ZtXq8PwC/Viexi5dD5HiJ3di7szOxuzMSzE9STqTXpqKiqRQjqQKAUB6jsf28x2zmG6kLQ370DktGRfXKPsHxW3jeubG4WGKtdyU2j9EdjO2mG2nFniOWRfykLEZ0PX7ynkw/A3FeJj4EsKVM2g0z0NYGgoBQCgIXm9XW3En0R+8+A99qvVblc17EGIdI13spJFwo0JZi7BVVQOFyQP2mmr0RV6Hm9t7ekkfcxkbl8gKx2M+7k7udde9Isge8QVrJDISQWQVtCCSt7/n5fUq2dTYGBmhjaJiDZgYowIgIhbUHcxxqqEk2Fi1rm5JssSabv37+5VnoxWJczQGKAzQELwa5lOVuvI/2hz/b40B5zauwUJDRoiS70yklmVZJCGCtvACQylyQrKV1YW1uNI4jWjIKeDkxeFKoGDBVc7qUpHHFh4dDNJJGhyu7G4UAKFIAUbtjV3llr+X0B39n7Vw+JCAMFnyK5iLKJ4syoxV1BupGdbjhqL8RWUoOPoNy5JFlGa92DAknp6J4dFJqgPkX0udqTLL5HGfqoj9ZY+nIPsnqF/wAV+grg4rFt5UfYeBcAoQ/3E1q9uy6/P7HzmuQ+jFAKAUAoBQCgKm0+0eI3LYJZGGGLh2S+jMP8r2NuFwDyr6rwjg3h4fmT3ey6L+z4Lx7isPG4jLBfp0b6v+jz9e0eIKAUAoBQCgOj2f23Pgp0xEDZZEP6LA8Ucc1PMf52rPFwo4kcsgnR+quy23osfhY8TF6LjvLzRxoyHxB+IsedfOYuG8OTizpi7VnSnYgaWubAX1FybXI524+6qxVvUSemhqMQLC/Hhl4m44j/AF4c6nLqRmRq4JF3Nl9W/wDiPP2cPbS62FN7nF2rttgsqQoTIjCFXYKIUxDKpjie7BrtnjANsl5F1q8MO3cv7ohy5IoLsh55N+5V4JbMruAGMbxgGOWNhd5AwOWOwRScxUuK0zVotyj7notlbJWIELcXJZnIQSOSqrc5FCxjKiCygaAcCKzlK/zQU2dSOMKLAWFZvUslRtQCgFAQb40A3xoDDSXFjYg8RQFTEwZlKEB4za8bcDYg2B6aeidDw0FFa2FHP2XsphKhMgMUck0qJu8riSYuXMj5iHtvJALAXvc3IBrRztfnIhHQ7S48YfCzzG3cjYgHQE2so95IHvrCcssWzfhsHzsWOH1dH5oldmJZjdmJJJ4knUk1473P0jCrIq2o+jy7DAmRDgYPIisJfEFnjZVaJGkfOZQAVJY+jra1djw/irKqPm48W/LcvOl5luo1a30VVz9Tz+zezkZfDNvo2OIk+pidJDnQTtGTJltlFlva9zqNLVlHDVrXc9HG46eWccjWVatNaPLel+xDgOyolWIeURrLPE0scZV9QhkzZ2AsmkbWOt7HhzhYN1ruXxfEXBy/424xaTdrnWy57mF7Kl2h3MyyRSrI28yOuQQflbrYsbAi1tTcUWDdZXuS/EVCM/MjUotKrWubbXb16E/9GGju4KyRNBiWBkjkjKtDEWYZTYhgCCpuR8CKnyq9mZ/+QU/hapqUdmno3W/TrzI5eygDiPymPOsYmm7r2hiMavmJt3m7ygKtzdh7oeDTqy0fEm45vLdN5Y6rWV1Xb1Zxe0mAGGiSaOQSxShhG4BU5kIDKytqpFweYsRXTwfCrFx4x3W7+W5lxfiTw+HxG45ZxpVv+rZr85HG7N7CTEJiJ5XdIMMqNJu03srbxsq5VLKANCSxIA0619bi4rg1GK1fsfBLU1x2wkaSFcFI2K34JRAgWdCpIZJI1ZspAF73sRrwqYYzp51Ve3yIogk7N41Zxhjh5N+wzKmW5Zde8CNCuh717Cx10qyxsNxzXoKYxfZvGxErJh5FIRpTdf8A04zZn8VGmvDWix8N7MUaYLYGLmy7qCR86l1yqTmVZBEzDwDkKTypLGhHdiiYdl8dvzhvJ5N+FzlLcE9e/DJqBmva5tUefh5c16CmXdo9jMUk0eHijkklfDxzyJkKmLODmV7nuhTpc21qkOJi4uUtFdE0cHH4KWCRopUaORDZkYEMNL6g+BB9hreMlJWmQfT/AKAdvmPEyYJj3J1LoOksYube1M1/7Arz/EcK4qa5GmG9aPuz6so6Xb/tH7W+FeSv0mu7OP2k2m0BjAtGsuYGfI0pDKAVjSNBd5XGfLe4BU6NopvhxzL05EPQo7UgxM8lipy7tJYoXy5C8b3eLFZSw+sXKUbgpDaXFmtHLFfn0Kt2WMN2bVZUKMXjQ23ZzCNQjB4LhWyyNCwIXT0coOqK1S8TTX++/uVvoeljhsbnVup5ewch/vWsW+RKRLUEigFAKAxegKlSSKAUBrLmscts1tL8L+NQQaQQtdRmsNeA195a9/baoIPMfSyuTZz8SWeNTck/bDcOA9HkKw4n/rZ6/gkFLjI3yT+x8KrzD7ui/tzaPlMxmy5LrGtr5vycSR3vYccl/fVpyzOzn4Xh/Iw8l3q37uy7g+0G7kwb7u/kmls1t59c8vG3d9O3PhV1iU4utjHE4LNHFjm/X220S+f0GF7Q5JMPJu7+TwPBbN6eff8Aevbu/luGvo8ddCxaadbIifA5oThm/VJS22qv4JNmdp2hWBAl1iE6v3ypkTEBQwBAvGRluGF9bUji0kul/Urj+HrFlOTf6srWmzj9/QkftMo0WOQrup4iZZjJITiIymYnKFAUcFCjnc61Pm/vz6kLw97uS3i9I0vhd1vevWyL+kl8RJMYrxywrh5I81iUWKNLhrd1rxqwNjbxqPN+K63VFv8AYf8ACsNS1UnJOudt7fOjg9strJJFBBHGY4YjIVDNndmfLmZmCqOSiwAtavb8ESlOTXJV7v8Ao+e8ew5YcU5yuUnb0pfCqSW/VlbshiY0MhGKfB4ru7mYF90Rc545d2CwB7hBsR3Tevbx03Xw2ua5+p80j10fanBrKomlhnxD4TEQT4sQusDNKyGISBVR5FARkZwoJEg42rleBNrRNK00ufcmyNdrRSI2FWSLKuCxKtJhYJ9xh97PDJdi15HjO7AYqll3ptm1NPLcWptc1u1b/YEj4jD4eHBwSYgFZtm4uFZisoRTNO5jYqV3giupUNl4a2twhKU3KSW0k6Bz5Ns4OHCeTJiVkdcBiMOWRJQrSS42KbIpZASuQP3jYaeIrTypynmcf8k/lQtUartrCTYMYMzrG7YPDx7x1k3ayQYvESGJyqlrFJUIIBF1A9jypxnnq9X9UhaqixtTa+Dnikwa4tQWw2BQTukyxO+E3geNu4XUHOGBy27gvaohhTi1Nx5vT1F8jzHbPaEMrwJE+8XD4WHDmWxUSNGGuyhgGyjMFFwDZRpXTw8JRTctLbZDI+wuLMO0cJINLYiIH+y7hWH/ACk1PExzYUl2Edz9W70BmLacBcggWA68OJavnqbSo3TSbs0xWCjxMZVz3TYqVPeVlIZHU8nVgCOhAorg7Ick9jGA2bFEWRVygkMdSXlNgC8jsS0jaW1PC19LVZybV/iKVbo6QFtKoWM0AoBQCgMUAqLJI/J18fiakgeTr4/E0A8nXx+JoB5Ovj8TQBYFBvrceJoDyv0r4Yvs2UjUo0b+4OAfwJPurDiVeGz1fBZ5eMjfO19D4DXln3ooD1Ozthw+Sx4hocTiN4zhzAygYcI1rMMj3cjvC+UWI9tbxw1lUmm/TkeTjcXiefLDjKMaqs1/F6arTlzZzk2EZGkMMkZw6PkWaVhCrk3KqN5bvkC5HLnpVPLu629jofGKEYrEi8zVtJZmu+nIsSdmJVw7SNpMuJGH3N1zXI5C9yxa1gOWuoqfKeW+d0UXiEHjKK/TlzXr+V++hDN2XxSlQBG5aRYTkkjfdyubKkmUnIb3Gumh1qHhSLx8RwWm9VSb1TVpc1e5R2ns94H3blC9rkI6vlNyCrZScrgg3XiKrKLi6ZvgY8caOaN13VX3V8jz+3F0Q+38bfur3vAZazXp+583/qeLrCl6r7fwcivpD5IUB6nYXZ7EruZkxkOElmuYA0ssczrmKZgY0ORWYMoLFQbHlXLi40HacW0t+hKRxdrnFNNIMQ0jzxlkkLsZHBjOVgzEnQEW42raDgorLomQRnZ0ggGJsN00rQg31Lqiuwt0AddfGp8yOfJz3BWdCLXBFxcX0uDwI8KsmnsDDAjj7fiLiiBipB1eycZbHYVRxOIhHxlWssf/AK5ehK3P12i5jf7I/E/ur5o3bJHhU8VB9oBqybRRpM1GGUEHW44d5ra8rXtb/SmZ7EZUTVBYUAoBQCgMGgMa1BJnMOtSQMw60AzDrQDMOtAMw60BW2nglnikhb0ZEZD7GBFx461ElmVGmFiPDmpx3TT9j8ybQwbwyPFILPGxRh4qbadR4140ouLpn6Tg4scWCnHZqyvUGp6LZeLwgSNhNiMJOgIdoVLiYZiVI+sUo9jYjUaA6a1tCUa3afbmeZj4WO5SWSM4vbNpWno7X1Oq3a2GXfLc4cPiDOrbiHEZg0aRsHV7BXORWuul2YdDV/OTvlr0s5P/ABuJh5X+qo5WszjzvRrlrVPsRL2riu0hMrSJjIsTGHCEyLGojyuUyhGyi+ikcvGo85b97Lvw7E0iqpwcXV6Nu7V23r3NNn7ZweFa8TTSCTEQSvmRVMccEu8y6Oc8h4X0GnjojOEdubRbF4TiMdVNJZYySp3barpojzc0byyOyKzBmY6AniSdbVzTnFNts9PD+CEYyeyRDtHs/inTSI3BBGoHhzPjXX4Z4jgcPj3OWjVM8rxrB/3PDZYayTTX2OFiOz2MTVoJPcM3+G9fVYfivBYjqOLH3r7nxk+B4mG8H7X9jmspBsRY9DXempK0crTTpn0bYkWIfDQKi4LH4UJ31xBiilwhLkyRhzIsiL9oOCRre3KvOxHFTb1i+3Msjp7MeBI3j2a8pCY2UuYsZDhXaMBBA7mWN97ABnHIDUkHNpnPM2nidFyb+3Mn0JcDtSFwpZ4lwcW1pXliWbPAiSJFumCtlLwb/Ow7lh3jYVDhJerjpp+a0B2dxOISWAbTnWSY46J8OWmjlZEyTb9wwY5IW+qAFwCQLDSpxFFxflKlWv0oLufK9qbUnxL72eRpJLWzMbkC5IA6AXNgNBXpYcIwjUVRRlStAe9+hTYpxO043t3MOrTMbc7ZUF+RzMD+ia4uOnlwq6lobn6aArwzQzQCgFAKAUAoBQCgFAU6kkUAoBQCoBZhNwPh8KEHzX6WeyBkHlsK3dRaZQNWUcHHUqND4AdK4+Jwb+NH0fgfiSw35GI9Ht2fT5/c+QVwH15igFAWcFgnlbKgv1PIeJNUxMSMFcikpqK1PU4DYESat328fR9w/fXm4vFzlpHRHLLFlI6ygDQaCuRtszFAKEFTaGzIJxaWNW8SO8PYRqPdXVw3G8RwzvCm19vbYwx+FwsZViRv7nh+0HYl47yQXdBqUPpj2esPx9tfY+G/6jhjNYfEfDLryf8AH29D5zjfBpYaz4Oq6c/7PH19QeGKkCgFAZRSSABcnQAakk1Ddag/T/0S9kDs7B/WC2JntJL1XTuR/ogm/izV4HFY/mz02WxpFUe4rmLCgFAKAUAoBQCgFAYoCpr0PwNANeh+BoBr0PwNANeh+BoBr0PwNAS4cm5Fj14UBPQHy/tz9GgkJnwQCsdWh0CsesZ4KfunT2cK48bhr1ifSeG+NuCWHj6rk+a9ep8pxmEkicxyIyOOKsCCPca4WmnTPqsPFhiRzQdrsbYDCNK4RefE9BzJrPExFCOZkymoqz3GCwiRIEUaczzJ6mvGxMWWJK5HFKTk7ZPWZAoBQCgFAKA8V247NghsTELEayqOBHNx4jn149b/AF/+n/GWpLhsZ6f4vp29OnsfOeL+HKnj4a9V+/8AJ4GvtT5sUBvDEzsFVSzMQFUAkknQAAak1DaStg+8fRT9Fnk7JjcaAZh3oYeIiPJ35GToOC8eNsvj8Vxmf4IbF4x6n12vPLigFAKAUAoBQCgFAKAxagM0AoBQCgFAKAUBgigOZtTZOHxC5Z4kkA4ZgCR/ZPFfdVJRUtGjpwcfEwnmw5Neh812nsnC4aeRMOpVRYG7FtRqQCdQNbe6vl/Epx83JHZfc+u4PGxsXBU8Z239ibAbOab0XjBuQFZrMbC5IHS37K58HhpYv6WvRvUY/FRwf1J11StFfFQ5DbMjaXujZh7L9ayxIZHVp+js2wsTzFdNeqoivVDQXoDeFMxAuovzY2Ue08qtCOaVX7lZyyxur9NzS9VLAGgBFE61Ias8U30X4+eV2wyIYMxys0iLbQEqRfNpe3DpX6R4b4tDG4aMp/q2fqv53Ph+O4R4OO4rbdejPQbG+gyckHFYmNF5rEC7Ef2mChT7jXRPxJf4r3OVYbPp/ZXsRgMBph4u/bvzP3pWHTN9kG2oUAaV5+LxGJi/qZfKoo9XWRAoBQCgFAKAUAoBQCgFAKA1zjrQDOOtAaSzhRfj4dSTYD41KVshujCYlSbHQ9DofdyPupXMWSZx1qCRnHWgAcUBtQEOIIALcgCT7qrJ0rLwVuj5FJIWJY8WJY+0m5r4eUnJuT5n3kYqMVFctC/2fIGIS/R//reungf++Pz+zOXj/wDol8vujo7FP1KbsOWztvcjIOmXeZwbpa/h6V67OE/6o5Lu3dV8rvl9Di4xXjS8yqpZbT+dU97+expNiUVYlGVYXnl3gWxG7EiaXtcrYm1RPFjGMIrSLlK/S19CYYUpSnJ6yUY1609fUl+s3q+UlNzvhkDWtbvW3dtBF6N+XCrPP5i8+subS/nVdtr5FPg8p+RefLrXyu//AG3rmWEY7yHeqwbfaGVoy2XI2YKFUdy+XwvwrZP44Z07zc2r2d1XIxklkn5bVZf8U6u1V29/r1KcGJ72GjJXd7kNY2ymW0mQv+ll41hHE+PCg2qy389av50dE8L4cXESd5q75dLr5WVtp7zcrv8A8tvDlzWz7vLre32c1rX8bVhxOfyV536r061X2s34by/Ofk/orXpd/et/qciuA9I9b2Bn1lj5WVx7rg/9te54NPWcPRng+N4f6J+q/PqevZrCvdPBJYUsPE6mrGbZJQgUAoCDF4pY1zEMdbWRWdrnwUE+/hVZSUVZaEHJ0vrp9yKXESlFaOK7Hisj5Mo14lQ3wqspSy3Fe+hZRjmqT9tf4E8uICqVjRmt3wZCoU2+ychza34haNzpUvr/AEIqDbtv2/sYrHiPLnSSx4lVLhTpoctz77W05UliZd0/uI4ea6a+ehbvWhmZoBQCgNCaElapAoCI6t4Lr+kRp8Bf4irbL1K7sr43aEaMUZWYKodyACqISwDMCbkd1uAPCsJYyhKter7I3hgOcb06LuywEI9E6dDqPceI/H2Vtae5hla2M74D0u77eHuPD42PhTL0F9SWqkliNwRQEO0ReKQDiUb/AAms8ZXhyXZmuC6xIvuvufIxXxB94KAyqFiABck2AAuSTyFSk5OkVlJRVvYsYrASxWMiMoPAkaHwv18K0xOHxMP9caM8LiMLF0hJMrAVkkatmStiQRYjQjgbjrRqtGE01aMUJAFAKA9L2EH17nluz+Lr+416/gy/5pPt+543jT/4Yrv+zPcILt4DX38q+jR81JlipKCgFAUIpWm3i5XSP0Fe5R2OoYqLXVRpZuJ10tYnJNztVS9mauKhTu37r86osYPCRxLkjUKvGw5k8STxJPMnU1eMFFUik5ym7kT1YqKAUBUl2ehkEuqyDTMpIzKL91xwYanjw5Wqjw05ZuZdYjUcvIYXFlneNkZGU3B4q6EnKytwv1XiD4WJRk22miZQSipJ3f0f5zLdXMxQCgKuVvVP4fvoBlb1T+H76ArRMVFnUgk3JNspJ6G/uAOtgKvLXYqnW5RxOzpy4OVSA+YOWs6oxBeIrYh1IBGpAFwbXUE8U8Oblem+/Oua7/nQ7YYsFGtdqrlfJ3y/OpWwm05AUvmkZ178YCqI5SVyxg2BFhvLhrmyX04GkMaSa53uuj6cu+/QvPBi060p6Pquv2qq3o6keMucrIVYXzBiBlAOUHoVJ4HT8DXSsW9Hp+fuc0sPS07XL87E3k7D0QV8NCvwvp7rVtmvcxqtiJ4dczIynm6G3xI5D7wtVlJ1S17Mo0uf0LH1oHESKfDW3u5eIufCoai9NhclqtT5Xi4jHI8ZB7rFfhw8eFuIFfGY/CvDxHBP9vvp9T7rh+KWLhqfX5/nsRg1zShKP6lR0xlGWzLuxy4mUxgM4zEKTbN3WuBbmRe3jW3CuaxU4K3rp10+5z8YoPBam6WmvTX7dS9h8LE6EJvYk3sQkRyCpzPl7rWBDKCTqOFdcMKGJD4birjae2rrR9jjnizhO5ZZPLKmtHor1VvRlmSOEMbKuaKaMC0brlu9ishY97TUHjcdK2lDCT0WsZLk1z2fXqZRniuOrdSi2/iT5Xarbp8yHHkLvZREjucTJGQykhQtiosD6TEnXw0rLGqOaagm3NrVe3v1NMG5ZcPO0lBPR++vRdDG04IoUkCxqSZmjBa7FF3UbEDXirMRc9KjiIYeDCWWK/VWutaJ/Rk8NiYmNOOaTXwp6aW8zWvqjhV5h6woD2XYXD2SSU8yFH6IJP4n8K+g8GwqjKb56ex8741i3OMFyV+56+FLDxOp9te2eC3ZJQgUBTxUcjugVssanNJY95iLFU8FN7nnoBwJrOSbap6czSLik7WvL+f4LlaGYoBQCgFAKAhxkTMjKrFGI7rCxynkbHiPCqzTcWk6LQaUk2rRnDFyi5wA9hmCm6hragE8RUxbrXciVXpsS1JAoBQCgMWoCHcW9A5fDivw5e61Td7la6EOJQMLSKQAbhlJ0I4EFbFefhxF6rLDU1+ItHEcNf8A4cvG7EuVdCXA4BmGlkCoQzhg1vrPSB/KseIFcmJw7tNfX0033579Tsw+JVNPT0Xe3tW+m3RFR5ZIxud/kIO7y2UBYVS7zZrXBAvlIIUd0Wves3KUfhzVy+XN/wActjRRjN58t8/nyX8892dfCbchbNnKpkCkkupUZywUE30bunQ/jXRHiIO70ruc8uHmqpXfboWojG+YxtYhrErwJsDz0biNfxreOImc8sNx30PJdttkFbYga30lPj9lvZ9n3LXheMcO21jR22f7H0HgvEpJ4En3X7o8iVFeLHElHRP+P4Pelhxlq0Bcag6jh4ew1dTi3qqfVfx/FFHCSW9ro/z72TT42SSwkd2twDMWt7LmpxpYsks0m1y1tfn1K4MMKDeSKT9KMzYqRwAzuwXgCxIHsudKpLFxJKpSb+ZeGDhwbcYpX0RsuOmDFhJIGawLZ2uQOFzfWpWPiptqTt9yHw+E0ouKpbaIhLm1rm172ubXPE+3xrNybVNmihFO0u3yNagsS4aBpHVFF2Y2A/3yq+HhyxJKEd2Z4mJHDg5y2R9O2bgliRIl4ILk9TxJ951r7LAwVhQUFyPiuIxnizc3zOlWxzigNJZFVSzEBVBJJ4AAXJPhUNpK2Sk26RX2dhBGpscxdmkZubFyT8ALAeAFVw4KK+vuWxJuT9NPYbTxohTNYsxKoqjizuwVRc8NTx5C9RiYmSNk4WH5kq25v0RU8vnjZBOkYSRggaNmbI7eiGDKLgnTMOZGlZ+ZOLWdKn0ezNPKw5p+W3a11W6/OReGOiIDZhlZsgPVgxXL7bgj3Vr5kau+xl5crquV/Iih2tA7hFkBYkgcbMVvmCngxFjcA8jULGg3SZaWBiRjma0KknaPD9zIwcO6pdb2GZS17214Wt+6s3xWHpTu3RouExNbVUrLnnWDebveLnvltyzWvlvwzfdver+dDNlvX809TPycTLmrT819O5crUyKS4dUnZ84G9Crk07zIGOYa6nLofBR0rPKlO73NHJygo1t+/wDf3LtaGYoCHfVNEjfUoDfUoDfUoDfUoiiJgL3HdPUc/aOBqb6kZSOZsylZEDKRYkX4Hw4j3X91Q4RkqJjKUXZQbBWO9hIdwWa0jswzGMIO8bsLWPX0361zzwHF5o79/Svz5nTHHUlllt2rrf56IpYRJ4nWJTorIALMqFNGlc2UqxYmTiVsbAeOEI4kJKK7e3N9NdehvN4eJHO+j9b2S3vTTraOvjMWzsYEjVyUzPnYqgVrgC4ViSbNpbgCel98V5m8NK9Nb2r+zmw45UsRutdK3v6bHgdrbKaLvhW3ZzcQboUbIVY2ta/BvtCxr5ni+DlgvMl8P29f2fM+q4PjY4yyt/F9+en7rkcyuE9AwRVozcdisoKW5rmtp/5/1rfys8c0VX2/r56dzHzMjyvX7/38texuDXPKLi6ZupJq0Kgk3ijZiFUFmOgA1Jq0IuUlGKtsrOcYRzSdI972b2EMOM72MrDXoo6Dx6mvp+A4FcOs0v1P6Hy3H8c+IeWP6V9e538MNCev7Bw/3416KPLluTVJUUBT2skbQushKxuMjEcbP3bcDxvb31niqLg1LZmmE5Kacd1r7FwVoZlDbODeRBkIEiOkiX9EsjXym3AEXF+V6yxoOUdN079jbAxFCXxbNNP5/wAHLxjYuZ41eApCssbscyM90OYWCsbrmC66EC+nOsJ+bOSTjStdL++35R0QWFhxbU7lTWzrX5b1y+prFg8QAkW67seJMpkzLlZDK7jKL5s3eFwQOBsTURhiJKNbSu/m2S8TDbc828aqnvSX7EWDwGKL4cyI94pM0hLxiLWN1+pRPs3YekA1utzVY4eI3G1s9dq57V/9Jni4SjNRe600d7p6t+nLQsw7PmTDYRQl3hZGdAVB0R1axJsTdr8avHCnHCgq1jV+xR4sJYuI70knX0/gj83z7vybd6b/AHm+zLly+Ub69r595yta19b1Hlzy+XXO77XfrZPmwzebf+NV3y16V+UelrtOEp4+JC0TM2UpIGXxZkdMvvDms5xTab5P+jSEpJSS5r97/YuVoZigKdSSKAUAoBQCgFAaPEDrwPUaH/UeB0qVKiGkzW7j7w8NG+HA/h7KnR9iNUVpMOWcvHIUcqFfug6AkqcraqwzGx4a6g6VjPCleZOvr+M2hixy5ZK+fQryRzrJmtnaTOpufqwihVTecBaxdyLcWIHhzyjNStq7v0rlf3N1KDjSdVXrfOvojhR9nRiSWiISygnQ5GLG6WHFCUs5HAbxR1ry5eHRxneHp9u3ppr8z1YeJywKWJr9+/rrp8mcWfZky3OQsmbIHUEozXy2U89dL9dK83E4LGgrq1taPUw+OwZ6XTq6ehA2BmHGN/YUYf5VKhN0nGSa50/z82J8yGrUk0+6Mw7LnY2SOS55FTY/GuiOFjTWWeG5LqtK+fL50c8sfBhrHEUX0et/nVHa2d2SxDn620Q/5yfZbQe81vHwaTduVL6/x9Tnn4zBKlG39P5+h67ZeyIcOO4vePFjqx9/IeAr1uH4TDwF8C168zxuI4vF4h/G9OnIuP05nT410nOWlFtKsZGaAUBU2lAJImUtlBFy3TKQb/hVMSKlFpl8OTjJNFlGBAINwRcHqDV07KNUbUBzcVtUrI0aRSSsgBfJkAXNewu7Lcm17CsZY1Syxi31qv3N4YNxzSkle13+yZZwuNjeNZQbKwuM3dI8Dfgb6Wq8ZqUVIzlhyjJxe6MvjEEixX77KzgeClQff3h+NHNKWXnuFhyyOfJaEokU3sRpx14e3pVrRWmZVweBBtobUTTFUbVJBUxqxs0asSGz50A5lATrpw1/ZVJU2ky8MyTa+fzLdXKCgIPJ/vH4CgHk/wB4/AUA8n+8fgKAeT/ePwFAPJ/vH4CgHk/3j8BQDyf7x+AoB5P94/AUA8n+8fgKA1fBg8Tw4HmPYRqKlNohqzQ4ZxwbMOhsD8eB9h+NTaY1Rth8guoGVjqRbKSbAX046AajpVclJ0Tnb3ORNhpkw6wlFMcQW7ISXkWIgqqpbRmygHWwua43CccNRrRdOdfydkZwliOd6u99lffoguPniDbwCXdlFkZbI2eQLZI14Pqy6kr6Q41PmzhebWqvlq+S/ET5eHOsul3XPRc30+p0kxEUhKXBI4qQeRtcX4i/MaV0RxE3SephLDaVtaG27Yeibjo2vwPEe+9aWnuUprYCccG7p8eB9h4e7j4VGXoM3UkjF29mvx0H+dQhLYs1JQUAoDBFRQKezN2g8nRiTCFUhuIUr3NbC4tpcdDzBqmHlXwLkaYmaTzvmXa0Mzzm1RHvmMiTxtZQk0G9bOLei4jBFwb2DA6HTmK48XLneZNPk1evt+53YObIlFp9VKlXpfXsUZo5yYJMQCRu5Fu0Bmsxk7pdE9F2jy62sDmGl9cpKdxlidHyvn0XOjWLw0pRw+q/yrlrTe6TMxYJ13OVHDnDYiON2jsUdmVog2W+7AW4FzoNOOlQsOSy0neWSWm3T0DxIvNbVZotq91z6Xr0+xjydWEYggeNkhlWa8bIbGFgEJIG8YyZTpfgTz1lRWmSLVJ3pXLbvqMzTk8SSdtVrfPfsq9D0WxMGkUKKqBCVUsALEtlFy3Mt1J1rswcOMIJJUcOPiOc227L9amRRw7RyyGQAloi8Ib7JvkL5ddbFQpPVSKyi4zlmXLT7WaSUoRyvnT+9F6tTMUBzfPkPSf9XxH8ugHnyHpP+r4j+XQDz5D0n/V8R/LoB58h6T/q+I/l0A8+Q9J/1fEfy6AefIek/wCr4j+XQDz5D0n/AFfEfy6AefIek/6viP5dAPPkPSf9XxH8ugHnyHpP+r4j+XQDz5D0n/V8R/LoDWTbEDCxWYjxw2I/l0ug1ZF53jHo78jo2HxJ+B3dx771Np7laa2OZJLhmcu7YhdSRfDzhgzhgLPk7wXMxUHVdOgFYPhk3d/n9cuh0x4pxjlr8/utepWyqHF2mKHKpKwYtSqL3mAuDZnZYwSCNF61h/t5Zt9Pnt783Vm64qNba/LfZclsrruZwe3gDlOcsoYojpiM5uzEobKSSqZOIJu3sJiGJJb/ACT315ddFReeEm9Pm1VaaX01d81odSPtBAyKzCVC+mRoZc9yL5SApubXPsrojiJtLZnNLDaTe6/PmbQbVhFyu+Fzw8nxBWw8MmnPgRW+bqc8lroTr2gi+0sw0vfcYjLp47vT32pXQi+pINuwHlN+r4j+XUEmfPkPSf8AV8R/LoB58h6T/q+I/l0AGIRg08UbvIq5LMrxMwuGyjeAX8OV7i4uapJV8SWpeLv4W6Vl3CzrIiut7MLi4IPsIOoPgatGSkrREouLpktSVFAKAUAoCpjMQ4ZERCxZtSbhERSMxY9bGwHEk9ASM5yaaSX5+bF4Ri03J7fV/m5YiiVRZQANdALDU3PDxNXSSVIq23qzY1IFAczyCH82tWtkDyCH82tLYHkEP5taWwPIIfza0tgeQQ/m1pbA8gh/NrS2B5BD+bWlsDyCH82tLYHkEP5taWwPIIfza0tgeQQ/m1pbA8gh/NrS2B5BD+bWlsGRs7DnQxrY/wC9aZmKMtsWHiqgeBuV+F9PcRU53zK5a2KmI2Th/txBTwzqSNAb2zCxA9th7aznhqbvn7M2hjOKrl7o52N2BoWUhlUOygXD3Y6alsrZVL5dBrl6VyTwZrVPq+9+9aa0duHjx2a6LtS+V66X8yJMNEjM27ZdNBKrvkjQDeSWzZgGaw56Le2tQpuLbV9rt6c311f2IlHPFRdd6pW3sumi+538FgYXjR2iCFlVipv3bgEj3V2Yc5Sim9LOHEioycU7pmcLsmC192ozG4HQHh7Op8Sa0lN2ZxRN5qg/Nr+NVzMsPNUH5tfxpmYJIMBEhzKgB4XFLYNcZh5GKtHJkKnVSMyOpIuGGhvpoQdPEaVnKMm00y8JRSakrMnHoJN0Q4Y+iSpyNpfRhpcdDY6U8xKWVjy3lzL+yzerlBegNWkAvrwFz1t7Ki0KKceIadG3Yki5K7oASObKraj9IDXkRWak5xdWvVfn1NXFYcldPsn+fQs4XDiNQoLG3NmLMbm5JJ8avGOVUUlLM7JqsVFAKAp1JIoBQCgFAKAUAoBQCgFAKAUAqAbxyW9lBROCDQgp4jC29G4ueXDU8xw9/Hxqb6llQxWHRxlmjV111tm46cOI91/bVZ4cJ6Ne5EMScHadehLK4eygghuNvVHpf5D31dKtSj10LNVLCgFAKAUAoCrHs6FXMqxqshvdgAC1+JNuJ9tUWHFPMlqXeJNxyt6GMPs9EcuufMb3zSSMupubKzFR7hURw4xdr7v+RLElJU69kv2s2wmz4YiTHGiFvSKqAW9p4n31McOMf0qhPEnP9Tss1coKAUAoBQHEznqaAZz1NAM56mgGc9TQDOepoBnPU0AznqaAZz1NAM56mgGc9TQDOepoBnPU0A3h6n41JJjeN1PxqCTUyN1PxoCxs+Q7wC5tY86ghnWqSDFAaBBe9hc8TzNqW9iKN6EmaAUAoBQCgFAKAUAoDWgNqAUBigP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55576" y="5661248"/>
            <a:ext cx="8808912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>
                <a:latin typeface="Calibri" panose="020F0502020204030204" pitchFamily="34" charset="0"/>
                <a:cs typeface="Calibri" panose="020F0502020204030204" pitchFamily="34" charset="0"/>
              </a:rPr>
              <a:t>O 4º. Setor Produtivo envolve os negócios de contravenção, contrabando, falsificações, criminalidade e violência, que movimentam cerca de 5% do PIB </a:t>
            </a:r>
            <a:r>
              <a:rPr lang="pt-BR" b="1">
                <a:latin typeface="Calibri" panose="020F0502020204030204" pitchFamily="34" charset="0"/>
                <a:cs typeface="Calibri" panose="020F0502020204030204" pitchFamily="34" charset="0"/>
              </a:rPr>
              <a:t>(Tráfico </a:t>
            </a:r>
            <a:r>
              <a:rPr lang="pt-BR" b="1" dirty="0">
                <a:latin typeface="Calibri" panose="020F0502020204030204" pitchFamily="34" charset="0"/>
                <a:cs typeface="Calibri" panose="020F0502020204030204" pitchFamily="34" charset="0"/>
              </a:rPr>
              <a:t>de drogas, crime organizado, c corrupção - Jeremy </a:t>
            </a:r>
            <a:r>
              <a:rPr lang="pt-BR" b="1" dirty="0" err="1">
                <a:latin typeface="Calibri" panose="020F0502020204030204" pitchFamily="34" charset="0"/>
                <a:cs typeface="Calibri" panose="020F0502020204030204" pitchFamily="34" charset="0"/>
              </a:rPr>
              <a:t>Rifkin</a:t>
            </a:r>
            <a:r>
              <a:rPr lang="pt-BR" b="1" dirty="0">
                <a:latin typeface="Calibri" panose="020F0502020204030204" pitchFamily="34" charset="0"/>
                <a:cs typeface="Calibri" panose="020F0502020204030204" pitchFamily="34" charset="0"/>
              </a:rPr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4142983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0068859"/>
              </p:ext>
            </p:extLst>
          </p:nvPr>
        </p:nvGraphicFramePr>
        <p:xfrm>
          <a:off x="323528" y="764704"/>
          <a:ext cx="8568951" cy="5328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63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6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63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7929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1º. Setor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2º.  Setor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3º. Setor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375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Estado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Iniciativa privada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Organizações da Sociedade Civil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9288">
                <a:tc>
                  <a:txBody>
                    <a:bodyPr/>
                    <a:lstStyle/>
                    <a:p>
                      <a:pPr algn="just"/>
                      <a:r>
                        <a:rPr lang="pt-BR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Recursos de tributos e de financiamentos; </a:t>
                      </a:r>
                    </a:p>
                    <a:p>
                      <a:pPr algn="just"/>
                      <a:r>
                        <a:rPr lang="pt-BR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Aplicação em infra estrutura, no bem estar da sociedade e demais funções inerentes ao Estado (serviços essenciais à coletividade, como educação, saúde e segurança da população </a:t>
                      </a:r>
                      <a:r>
                        <a:rPr lang="pt-BR" sz="2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etc</a:t>
                      </a:r>
                      <a:r>
                        <a:rPr lang="pt-BR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Visam o lucro (retorno do capital investido);</a:t>
                      </a:r>
                    </a:p>
                    <a:p>
                      <a:pPr algn="just"/>
                      <a:r>
                        <a:rPr lang="pt-BR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Recursos oriundos da própria atividade (operação) e de financiamentos;</a:t>
                      </a:r>
                    </a:p>
                    <a:p>
                      <a:pPr algn="just"/>
                      <a:r>
                        <a:rPr lang="pt-BR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Aplicação do resultado (lucro), observada a Lei das S.A., distribuído aos investidores.  Para as Limitadas conforme designação dos sócios.</a:t>
                      </a:r>
                    </a:p>
                    <a:p>
                      <a:pPr algn="just"/>
                      <a:endParaRPr lang="pt-BR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Sem fins lucrativos;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Recursos de doações da Sociedade; repasse de verbas do Governo;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Aplicação na atividade a qual foi instituída;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Não distribui  superávit;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São institucionalmente separadas do governos;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São autogeridas e não compulsórias.</a:t>
                      </a:r>
                    </a:p>
                    <a:p>
                      <a:pPr algn="just"/>
                      <a:endParaRPr lang="pt-BR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4958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-1" y="1484784"/>
            <a:ext cx="5347603" cy="4938393"/>
          </a:xfrm>
          <a:solidFill>
            <a:schemeClr val="bg1"/>
          </a:solidFill>
        </p:spPr>
        <p:txBody>
          <a:bodyPr/>
          <a:lstStyle/>
          <a:p>
            <a:r>
              <a:rPr lang="pt-BR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Mercado de trabalho e empregabilidade</a:t>
            </a:r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17EBDF8F-3077-45DC-8FA7-54265649AF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Resultado de imagem para MERCADO DE TRABALHO E EMPREGABILIDADE">
            <a:extLst>
              <a:ext uri="{FF2B5EF4-FFF2-40B4-BE49-F238E27FC236}">
                <a16:creationId xmlns:a16="http://schemas.microsoft.com/office/drawing/2014/main" id="{09742D18-39FD-4D88-9718-4D05EDEF4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603" y="1484783"/>
            <a:ext cx="3810000" cy="537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002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Mercado de trabalho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768096" y="2286000"/>
            <a:ext cx="7692336" cy="4023360"/>
          </a:xfrm>
        </p:spPr>
        <p:txBody>
          <a:bodyPr>
            <a:normAutofit/>
          </a:bodyPr>
          <a:lstStyle/>
          <a:p>
            <a:pPr algn="just"/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O mercado de trabalho liga a oferta à demanda de trabalho.</a:t>
            </a:r>
          </a:p>
          <a:p>
            <a:pPr algn="just"/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As ofertas de trabalho podem estar relacionadas às empresas públicas, de economia mista, privadas e pessoas físicas.</a:t>
            </a:r>
          </a:p>
          <a:p>
            <a:pPr algn="just"/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Apresentam normas próprias para remuneração, benefícios, carreira, regras de condutas, reconhecimento e desenvolvimento profissional.</a:t>
            </a:r>
          </a:p>
          <a:p>
            <a:endParaRPr lang="pt-BR" dirty="0"/>
          </a:p>
        </p:txBody>
      </p:sp>
      <p:pic>
        <p:nvPicPr>
          <p:cNvPr id="1026" name="Picture 2" descr="Resultado de imagem para MERCADO DE TRABALHO E EMPREGABILIDADE">
            <a:extLst>
              <a:ext uri="{FF2B5EF4-FFF2-40B4-BE49-F238E27FC236}">
                <a16:creationId xmlns:a16="http://schemas.microsoft.com/office/drawing/2014/main" id="{DEBB7F88-93BF-4667-A789-49588FC6D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137" y="4437112"/>
            <a:ext cx="4271963" cy="230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497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4524C-748B-4C4D-AA55-15C24BAE5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43199C-1675-4351-8519-5C4C121D2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/>
            <a:r>
              <a:rPr lang="pt-BR" sz="3200" i="1" dirty="0">
                <a:latin typeface="Calibri" panose="020F0502020204030204" pitchFamily="34" charset="0"/>
                <a:cs typeface="Calibri" panose="020F0502020204030204" pitchFamily="34" charset="0"/>
              </a:rPr>
              <a:t>Gente não nasce pronta e vai se gastando,</a:t>
            </a:r>
          </a:p>
          <a:p>
            <a:pPr algn="r"/>
            <a:r>
              <a:rPr lang="en-US" sz="3200" i="1" dirty="0" err="1">
                <a:latin typeface="Calibri" panose="020F0502020204030204" pitchFamily="34" charset="0"/>
                <a:cs typeface="Calibri" panose="020F0502020204030204" pitchFamily="34" charset="0"/>
              </a:rPr>
              <a:t>Gente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i="1" dirty="0" err="1">
                <a:latin typeface="Calibri" panose="020F0502020204030204" pitchFamily="34" charset="0"/>
                <a:cs typeface="Calibri" panose="020F0502020204030204" pitchFamily="34" charset="0"/>
              </a:rPr>
              <a:t>nasce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i="1" dirty="0" err="1">
                <a:latin typeface="Calibri" panose="020F0502020204030204" pitchFamily="34" charset="0"/>
                <a:cs typeface="Calibri" panose="020F0502020204030204" pitchFamily="34" charset="0"/>
              </a:rPr>
              <a:t>não-pronta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US" sz="3200" i="1" dirty="0" err="1">
                <a:latin typeface="Calibri" panose="020F0502020204030204" pitchFamily="34" charset="0"/>
                <a:cs typeface="Calibri" panose="020F0502020204030204" pitchFamily="34" charset="0"/>
              </a:rPr>
              <a:t>vai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 se </a:t>
            </a:r>
            <a:r>
              <a:rPr lang="en-US" sz="3200" i="1" dirty="0" err="1">
                <a:latin typeface="Calibri" panose="020F0502020204030204" pitchFamily="34" charset="0"/>
                <a:cs typeface="Calibri" panose="020F0502020204030204" pitchFamily="34" charset="0"/>
              </a:rPr>
              <a:t>fazendo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r"/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Cortela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 descr="Resultado de imagem para gente nÃ£o nasce pronta">
            <a:extLst>
              <a:ext uri="{FF2B5EF4-FFF2-40B4-BE49-F238E27FC236}">
                <a16:creationId xmlns:a16="http://schemas.microsoft.com/office/drawing/2014/main" id="{E02A360F-9926-4AEA-985C-EA1ECFC10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0"/>
            <a:ext cx="86409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004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4525D00-429B-47B1-BAAE-F22DC3A2BC35}"/>
              </a:ext>
            </a:extLst>
          </p:cNvPr>
          <p:cNvSpPr txBox="1"/>
          <p:nvPr/>
        </p:nvSpPr>
        <p:spPr>
          <a:xfrm>
            <a:off x="713334" y="2073578"/>
            <a:ext cx="73448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Envolve um conjunto de competências e habilidades necessárias para que a pessoa mantenha-se empregado.</a:t>
            </a:r>
          </a:p>
          <a:p>
            <a:pPr algn="just"/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Entre elas: Flexibilidade, Capacidade de Inovação, Empatia, Pró-atividade, Assertividade, Comunicação, Produtividade, Resiliência etc.</a:t>
            </a:r>
          </a:p>
          <a:p>
            <a:pPr algn="just"/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Nossos talentos individuais estão relacionados a nossa empregabilidade.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2" descr="http://master500.com.br/wp-content/uploads/img_empregabilidade.jpg">
            <a:extLst>
              <a:ext uri="{FF2B5EF4-FFF2-40B4-BE49-F238E27FC236}">
                <a16:creationId xmlns:a16="http://schemas.microsoft.com/office/drawing/2014/main" id="{2780E531-35DF-49F8-9E0E-207CC80F8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6016" y="612308"/>
            <a:ext cx="3242642" cy="1333501"/>
          </a:xfrm>
          <a:prstGeom prst="rect">
            <a:avLst/>
          </a:prstGeom>
          <a:noFill/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EE2C537C-BD67-48F8-80AB-0F5969684980}"/>
              </a:ext>
            </a:extLst>
          </p:cNvPr>
          <p:cNvSpPr txBox="1">
            <a:spLocks/>
          </p:cNvSpPr>
          <p:nvPr/>
        </p:nvSpPr>
        <p:spPr>
          <a:xfrm>
            <a:off x="768096" y="585216"/>
            <a:ext cx="7290054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Empregabilidade</a:t>
            </a:r>
            <a:br>
              <a:rPr lang="pt-BR" sz="3200" b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pt-BR" sz="3200" b="1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6340AD9-F004-4503-B001-C73317F2651A}"/>
              </a:ext>
            </a:extLst>
          </p:cNvPr>
          <p:cNvSpPr/>
          <p:nvPr/>
        </p:nvSpPr>
        <p:spPr>
          <a:xfrm>
            <a:off x="768096" y="3068960"/>
            <a:ext cx="7344816" cy="1333501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3197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Empregabilidade E LONGEVIDADE para encarar o trabalho</a:t>
            </a:r>
            <a:br>
              <a:rPr lang="pt-BR" sz="32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pt-BR" sz="3200" b="1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Museu do futuro_aposentado">
            <a:hlinkClick r:id="" action="ppaction://media"/>
            <a:extLst>
              <a:ext uri="{FF2B5EF4-FFF2-40B4-BE49-F238E27FC236}">
                <a16:creationId xmlns:a16="http://schemas.microsoft.com/office/drawing/2014/main" id="{04DDB380-21EB-4265-977F-FEAF196E77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673" y="1556792"/>
            <a:ext cx="9040327" cy="508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1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67544" y="716652"/>
            <a:ext cx="734481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Um dos pontos mais importantes da empregabilidade: </a:t>
            </a:r>
          </a:p>
          <a:p>
            <a:pPr algn="ctr"/>
            <a:endParaRPr lang="pt-BR" sz="2800" dirty="0"/>
          </a:p>
          <a:p>
            <a:pPr algn="ctr"/>
            <a:endParaRPr lang="pt-BR" sz="2800" dirty="0"/>
          </a:p>
          <a:p>
            <a:pPr algn="ctr"/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Relações interpessoais</a:t>
            </a:r>
          </a:p>
          <a:p>
            <a:pPr algn="ctr"/>
            <a:endParaRPr lang="pt-BR" sz="2800" dirty="0"/>
          </a:p>
          <a:p>
            <a:pPr algn="ctr"/>
            <a:endParaRPr lang="pt-BR" sz="2800" dirty="0"/>
          </a:p>
          <a:p>
            <a:pPr algn="ctr"/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Características comportamentais </a:t>
            </a:r>
          </a:p>
          <a:p>
            <a:pPr algn="ctr"/>
            <a:endParaRPr lang="pt-BR" sz="2800" dirty="0"/>
          </a:p>
          <a:p>
            <a:pPr algn="ctr"/>
            <a:endParaRPr lang="pt-BR" sz="2800" dirty="0"/>
          </a:p>
          <a:p>
            <a:pPr algn="ctr"/>
            <a:endParaRPr lang="pt-BR" sz="2800" dirty="0"/>
          </a:p>
        </p:txBody>
      </p:sp>
      <p:sp>
        <p:nvSpPr>
          <p:cNvPr id="3" name="Seta para baixo 2"/>
          <p:cNvSpPr/>
          <p:nvPr/>
        </p:nvSpPr>
        <p:spPr>
          <a:xfrm>
            <a:off x="4391980" y="1772816"/>
            <a:ext cx="360040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eta para baixo 3"/>
          <p:cNvSpPr/>
          <p:nvPr/>
        </p:nvSpPr>
        <p:spPr>
          <a:xfrm>
            <a:off x="4391980" y="3108742"/>
            <a:ext cx="360040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194" name="Picture 2" descr="http://www.ceresrh.com.br/wp-content/uploads/2012/02/iStock_000018375225XSmall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637" y="4253200"/>
            <a:ext cx="427672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5004048" y="1772816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Depende das relações intrapessoais</a:t>
            </a:r>
          </a:p>
        </p:txBody>
      </p:sp>
    </p:spTree>
    <p:extLst>
      <p:ext uri="{BB962C8B-B14F-4D97-AF65-F5344CB8AC3E}">
        <p14:creationId xmlns:p14="http://schemas.microsoft.com/office/powerpoint/2010/main" val="779249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683568" y="404664"/>
            <a:ext cx="712879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E para manter-se no mercado de trabalho, três fatores devem ser desenvolvidos:</a:t>
            </a:r>
          </a:p>
          <a:p>
            <a:pPr algn="ctr"/>
            <a:endParaRPr lang="pt-BR" sz="2800" dirty="0"/>
          </a:p>
          <a:p>
            <a:pPr algn="ctr"/>
            <a:r>
              <a:rPr lang="pt-BR" sz="2800" b="1" dirty="0"/>
              <a:t>Conhecimento</a:t>
            </a:r>
          </a:p>
          <a:p>
            <a:pPr algn="ctr"/>
            <a:r>
              <a:rPr lang="pt-BR" sz="2800" b="1" dirty="0"/>
              <a:t>Atitude </a:t>
            </a:r>
          </a:p>
          <a:p>
            <a:pPr algn="ctr"/>
            <a:r>
              <a:rPr lang="pt-BR" sz="2800" b="1" dirty="0"/>
              <a:t>Perspectiva</a:t>
            </a:r>
          </a:p>
          <a:p>
            <a:endParaRPr lang="pt-BR" sz="2800" dirty="0"/>
          </a:p>
        </p:txBody>
      </p:sp>
      <p:pic>
        <p:nvPicPr>
          <p:cNvPr id="6146" name="Picture 2" descr="https://encrypted-tbn3.gstatic.com/images?q=tbn:ANd9GcS3sfroS16a1dS0jgzbwjcMpUX1cc8XdB88YibykwpSc5WRnurJ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140968"/>
            <a:ext cx="3744416" cy="362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277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043608" y="548680"/>
            <a:ext cx="756084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cap="all" spc="100" dirty="0">
                <a:solidFill>
                  <a:schemeClr val="accent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Bases da Empregabilidade:</a:t>
            </a:r>
          </a:p>
          <a:p>
            <a:pPr algn="ctr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(Competências Necessárias)</a:t>
            </a:r>
          </a:p>
          <a:p>
            <a:pPr algn="ctr"/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Agregar valor e contribuir para a organização(contribuição valiosa, relevante)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Ser responsável (assumir compromissos pela empresa e responder por eles, trazendo soluções)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Ser leal (vestir a camiseta, criar confiabilidade)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Ter iniciativa pessoal e senso empreendedor.</a:t>
            </a:r>
          </a:p>
          <a:p>
            <a:pPr algn="ctr"/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sz="32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TROCAR O COMPORTAMENTO PASSIVO </a:t>
            </a:r>
          </a:p>
          <a:p>
            <a:pPr algn="ctr"/>
            <a:r>
              <a:rPr lang="pt-BR" sz="32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PELA  </a:t>
            </a:r>
            <a:r>
              <a:rPr lang="pt-BR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AÇÃO!  </a:t>
            </a:r>
          </a:p>
        </p:txBody>
      </p:sp>
    </p:spTree>
    <p:extLst>
      <p:ext uri="{BB962C8B-B14F-4D97-AF65-F5344CB8AC3E}">
        <p14:creationId xmlns:p14="http://schemas.microsoft.com/office/powerpoint/2010/main" val="1001050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2123728" y="2276872"/>
            <a:ext cx="7020272" cy="4248472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pt-BR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Empresas e as teorias da administração</a:t>
            </a:r>
          </a:p>
        </p:txBody>
      </p:sp>
      <p:pic>
        <p:nvPicPr>
          <p:cNvPr id="1026" name="Picture 2" descr="Resultado de imagem para empresas e as teorias da administraÃ§Ã£o">
            <a:extLst>
              <a:ext uri="{FF2B5EF4-FFF2-40B4-BE49-F238E27FC236}">
                <a16:creationId xmlns:a16="http://schemas.microsoft.com/office/drawing/2014/main" id="{D687DCF9-4501-4C24-831D-C98A88DF8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64898"/>
            <a:ext cx="3251134" cy="459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188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pt-BR" sz="32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 o perfil esperado/exigido  dos profissionais na atualidade?</a:t>
            </a:r>
            <a:br>
              <a:rPr lang="pt-BR" sz="28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pt-BR" sz="2800" b="1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D199FBF1-CD93-4BBB-AF3C-7ED060FDBC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54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http://4.bp.blogspot.com/-sueGdFC6IMg/Tjn7P1iL9cI/AAAAAAAAAJU/zf-fqd-9RcQ/s1600/maturida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14" y="1104941"/>
            <a:ext cx="2265438" cy="203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259631" y="885839"/>
            <a:ext cx="347188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 a percepção que temos de nós mesmos?</a:t>
            </a:r>
          </a:p>
          <a:p>
            <a:pPr algn="ctr"/>
            <a:endParaRPr lang="pt-BR" sz="2800" dirty="0"/>
          </a:p>
          <a:p>
            <a:pPr algn="ctr"/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 a imagem que passamos para as pessoas?</a:t>
            </a:r>
          </a:p>
          <a:p>
            <a:pPr algn="ctr"/>
            <a:endParaRPr lang="pt-BR" sz="28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339033" y="5246043"/>
            <a:ext cx="73448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que o nosso comportamento nos traz como consequências?</a:t>
            </a:r>
          </a:p>
          <a:p>
            <a:pPr algn="ctr"/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2" descr="http://supervendedores.com.br/wp-content/uploads/2013/06/060-0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14" y="3140968"/>
            <a:ext cx="2254826" cy="190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6564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294C0E-5AC8-44E8-8475-DA040C68C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8064" y="2060849"/>
            <a:ext cx="3511302" cy="4432026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pt-BR" sz="4000" i="1" dirty="0"/>
              <a:t>Se o homem não sabe a que porto se dirige, nenhum vento lhe será favorável.</a:t>
            </a:r>
          </a:p>
          <a:p>
            <a:pPr marL="0" indent="0" algn="r">
              <a:buNone/>
            </a:pPr>
            <a:r>
              <a:rPr lang="pt-BR" dirty="0"/>
              <a:t>Sêneca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2599B55-E26B-46E0-8958-D32B81F35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65126"/>
            <a:ext cx="4824536" cy="643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251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Silvana\Pictures\Escolha profission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492" y="1896284"/>
            <a:ext cx="4129964" cy="347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987198" y="5517232"/>
            <a:ext cx="783327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Carreira é uma estrada estreita, um caminho, uma linha, uma fila, uma corrida veloz, ocupação profissional que oferece oportunidades de progresso, exige um passar de um lugar para outro.</a:t>
            </a:r>
          </a:p>
          <a:p>
            <a:pPr algn="just"/>
            <a:r>
              <a:rPr lang="pt-BR" sz="28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CARREIRA É MOVIMENTO...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Quais são minhas expectativas pessoais e profissionais?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0432489-EEF5-4454-ADD0-E3BC80F95ADE}"/>
              </a:ext>
            </a:extLst>
          </p:cNvPr>
          <p:cNvSpPr txBox="1"/>
          <p:nvPr/>
        </p:nvSpPr>
        <p:spPr>
          <a:xfrm>
            <a:off x="987198" y="2665254"/>
            <a:ext cx="34418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Tenha claro seus objetivos profissionais e pessoais pré-estabelecidos – Faça um Planejamento de Carreira. </a:t>
            </a:r>
          </a:p>
          <a:p>
            <a:pPr algn="just"/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988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176493-0AF6-41BC-BC8F-C03A48577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CARREIRA DEVE TER DINÂMICA</a:t>
            </a:r>
            <a:endParaRPr lang="en-US" sz="3600" b="1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4D8450-A184-4DF0-BFBF-501D26598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7B320E2-B2B5-4E43-A71C-322E1CE9D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280102"/>
            <a:ext cx="5256584" cy="3743149"/>
          </a:xfrm>
          <a:prstGeom prst="rect">
            <a:avLst/>
          </a:prstGeom>
        </p:spPr>
      </p:pic>
      <p:pic>
        <p:nvPicPr>
          <p:cNvPr id="2050" name="Picture 2" descr="Resultado de imagem para MOVIMENTO DO XADREZ">
            <a:extLst>
              <a:ext uri="{FF2B5EF4-FFF2-40B4-BE49-F238E27FC236}">
                <a16:creationId xmlns:a16="http://schemas.microsoft.com/office/drawing/2014/main" id="{99DCEB28-55B8-405E-B51A-CC6B19027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852" y="1772816"/>
            <a:ext cx="2344052" cy="2513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521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F785E8-583E-4636-AA60-7358978C0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F02CC8-E4DF-487F-8CAD-EA079F920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45F1C5B-A3E9-4841-BCFD-533D5D559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4664"/>
            <a:ext cx="9105476" cy="61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88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46286" y="2492896"/>
            <a:ext cx="3837683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atin typeface="Calibri" panose="020F0502020204030204" pitchFamily="34" charset="0"/>
                <a:cs typeface="Calibri" panose="020F0502020204030204" pitchFamily="34" charset="0"/>
              </a:rPr>
              <a:t>O profissional hoje tem que apresentar:</a:t>
            </a:r>
          </a:p>
          <a:p>
            <a:pPr algn="ctr"/>
            <a:endParaRPr lang="pt-B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sz="32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pt-BR" sz="36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AUTOPERCEPÇÃO</a:t>
            </a:r>
            <a:endParaRPr lang="pt-BR" sz="3200" b="1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3200" dirty="0"/>
          </a:p>
        </p:txBody>
      </p:sp>
      <p:pic>
        <p:nvPicPr>
          <p:cNvPr id="5124" name="Picture 4" descr="http://1.bp.blogspot.com/-ASBP4lfn_1w/UJjoHmf0JWI/AAAAAAAAAIw/C6Vz6FcvUwA/s1600/Fracasso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700808"/>
            <a:ext cx="3837682" cy="4945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7DFDCFAA-32AB-4111-9B2B-B9BF0B9725D1}"/>
              </a:ext>
            </a:extLst>
          </p:cNvPr>
          <p:cNvSpPr txBox="1">
            <a:spLocks/>
          </p:cNvSpPr>
          <p:nvPr/>
        </p:nvSpPr>
        <p:spPr>
          <a:xfrm>
            <a:off x="586270" y="548680"/>
            <a:ext cx="7290054" cy="149961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Quais sãos as minhas aspirações pessoais e profissionais</a:t>
            </a:r>
            <a:endParaRPr lang="en-US" sz="3200" b="1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404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588680"/>
          </a:xfrm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Profissionalização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863588" y="1204647"/>
            <a:ext cx="7416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É o caminho para a mudança de percepção própria sobre sua carreira e construção de sua empregabilidade.</a:t>
            </a:r>
          </a:p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Para isso, observe e analise...</a:t>
            </a:r>
            <a:endParaRPr lang="pt-B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3923928" y="2605519"/>
            <a:ext cx="27616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Comportamento </a:t>
            </a:r>
            <a:r>
              <a:rPr lang="pt-BR" dirty="0"/>
              <a:t>(relacionamentos </a:t>
            </a:r>
            <a:r>
              <a:rPr lang="pt-BR" dirty="0" err="1"/>
              <a:t>etc</a:t>
            </a:r>
            <a:r>
              <a:rPr lang="pt-BR" dirty="0"/>
              <a:t>)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6833001" y="3429000"/>
            <a:ext cx="2116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Qualificação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6397584" y="5467112"/>
            <a:ext cx="315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Comprometimento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1115616" y="3429000"/>
            <a:ext cx="2240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Atendimento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2674718" y="5534902"/>
            <a:ext cx="952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Ética</a:t>
            </a:r>
          </a:p>
        </p:txBody>
      </p:sp>
      <p:sp>
        <p:nvSpPr>
          <p:cNvPr id="3" name="Elipse 2"/>
          <p:cNvSpPr/>
          <p:nvPr/>
        </p:nvSpPr>
        <p:spPr>
          <a:xfrm>
            <a:off x="2411760" y="3358850"/>
            <a:ext cx="5040560" cy="24482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PROFISSIONALIZAÇÃO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11626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479252-B7E1-43B1-91DC-F6849A96C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B82ECD-C3DA-4E9C-8721-20249B34C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6694CAB-447B-4004-83F3-30514D711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49" y="296652"/>
            <a:ext cx="8572101" cy="626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606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7E614A-C247-420F-9153-17DAB7579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pt-BR" sz="32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REFERÊNCIAS</a:t>
            </a:r>
            <a:endParaRPr lang="en-US" sz="3200" b="1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35644899-736C-4A3A-933A-B8CB506073C2}"/>
              </a:ext>
            </a:extLst>
          </p:cNvPr>
          <p:cNvSpPr txBox="1">
            <a:spLocks/>
          </p:cNvSpPr>
          <p:nvPr/>
        </p:nvSpPr>
        <p:spPr>
          <a:xfrm>
            <a:off x="768096" y="2055826"/>
            <a:ext cx="7548320" cy="36861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CHIAVENATO, Idalberto .</a:t>
            </a:r>
            <a:r>
              <a:rPr lang="pt-BR" b="1" dirty="0">
                <a:latin typeface="Calibri" panose="020F0502020204030204" pitchFamily="34" charset="0"/>
                <a:cs typeface="Calibri" panose="020F0502020204030204" pitchFamily="34" charset="0"/>
              </a:rPr>
              <a:t>Teoria, processo e prática.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4 ed. Campus Rio de Janeiro,2006.</a:t>
            </a:r>
          </a:p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DEGEN, R. J.</a:t>
            </a:r>
            <a:r>
              <a:rPr lang="pt-BR" b="1" dirty="0">
                <a:latin typeface="Calibri" panose="020F0502020204030204" pitchFamily="34" charset="0"/>
                <a:cs typeface="Calibri" panose="020F0502020204030204" pitchFamily="34" charset="0"/>
              </a:rPr>
              <a:t>O empreendedor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. 1.ed.São Paulo. Atlas, 2001.</a:t>
            </a:r>
          </a:p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MAXIMIANO,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A.C.A..</a:t>
            </a:r>
            <a:r>
              <a:rPr lang="pt-BR" b="1" dirty="0" err="1">
                <a:latin typeface="Calibri" panose="020F0502020204030204" pitchFamily="34" charset="0"/>
                <a:cs typeface="Calibri" panose="020F0502020204030204" pitchFamily="34" charset="0"/>
              </a:rPr>
              <a:t>Administração</a:t>
            </a:r>
            <a:r>
              <a:rPr lang="pt-BR" b="1" dirty="0">
                <a:latin typeface="Calibri" panose="020F0502020204030204" pitchFamily="34" charset="0"/>
                <a:cs typeface="Calibri" panose="020F0502020204030204" pitchFamily="34" charset="0"/>
              </a:rPr>
              <a:t> para empreendedores: 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fundamentos da criação e a gestão de novos negócios.1ed.Prentice Hall,2006.</a:t>
            </a:r>
          </a:p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ROBBINS, Stephen P. et al. </a:t>
            </a:r>
            <a:r>
              <a:rPr lang="pt-BR" b="1" dirty="0">
                <a:latin typeface="Calibri" panose="020F0502020204030204" pitchFamily="34" charset="0"/>
                <a:cs typeface="Calibri" panose="020F0502020204030204" pitchFamily="34" charset="0"/>
              </a:rPr>
              <a:t>Comportamento organizacional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: teoria e prática no contexto brasileiro. São Paulo: Pearson, 2010.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567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Group 59"/>
          <p:cNvGrpSpPr>
            <a:grpSpLocks/>
          </p:cNvGrpSpPr>
          <p:nvPr/>
        </p:nvGrpSpPr>
        <p:grpSpPr bwMode="auto">
          <a:xfrm>
            <a:off x="0" y="542925"/>
            <a:ext cx="9201390" cy="6315075"/>
            <a:chOff x="66" y="269"/>
            <a:chExt cx="5679" cy="3978"/>
          </a:xfrm>
          <a:solidFill>
            <a:schemeClr val="bg1"/>
          </a:solidFill>
        </p:grpSpPr>
        <p:sp>
          <p:nvSpPr>
            <p:cNvPr id="19460" name="Rectangle 6"/>
            <p:cNvSpPr>
              <a:spLocks noChangeArrowheads="1"/>
            </p:cNvSpPr>
            <p:nvPr/>
          </p:nvSpPr>
          <p:spPr bwMode="auto">
            <a:xfrm>
              <a:off x="3005" y="3869"/>
              <a:ext cx="2686" cy="30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pt-BR" sz="1500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Análise</a:t>
              </a:r>
              <a: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 </a:t>
              </a:r>
              <a:r>
                <a:rPr lang="en-US" altLang="pt-BR" sz="1500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ambiental</a:t>
              </a:r>
              <a: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 (</a:t>
              </a:r>
              <a:r>
                <a:rPr lang="en-US" altLang="pt-BR" sz="1500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imperativo</a:t>
              </a:r>
              <a: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 </a:t>
              </a:r>
              <a:r>
                <a:rPr lang="en-US" altLang="pt-BR" sz="1500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ambiental</a:t>
              </a:r>
              <a: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).</a:t>
              </a:r>
              <a:b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</a:br>
              <a:r>
                <a:rPr lang="en-US" altLang="pt-BR" sz="1500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Abordagem</a:t>
              </a:r>
              <a: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 de </a:t>
              </a:r>
              <a:r>
                <a:rPr lang="en-US" altLang="pt-BR" sz="1500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sistema</a:t>
              </a:r>
              <a: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 </a:t>
              </a:r>
              <a:r>
                <a:rPr lang="en-US" altLang="pt-BR" sz="1500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aberto</a:t>
              </a:r>
              <a: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.</a:t>
              </a:r>
              <a:endParaRPr lang="pt-BR" altLang="pt-BR" sz="1500" dirty="0">
                <a:solidFill>
                  <a:prstClr val="black"/>
                </a:solidFill>
              </a:endParaRPr>
            </a:p>
          </p:txBody>
        </p:sp>
        <p:sp>
          <p:nvSpPr>
            <p:cNvPr id="19461" name="Rectangle 7"/>
            <p:cNvSpPr>
              <a:spLocks noChangeArrowheads="1"/>
            </p:cNvSpPr>
            <p:nvPr/>
          </p:nvSpPr>
          <p:spPr bwMode="auto">
            <a:xfrm>
              <a:off x="1460" y="3894"/>
              <a:ext cx="1550" cy="30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altLang="pt-BR" sz="1400" b="1">
                  <a:solidFill>
                    <a:prstClr val="black"/>
                  </a:solidFill>
                  <a:latin typeface="Arial" charset="0"/>
                  <a:cs typeface="Arial" charset="0"/>
                </a:rPr>
                <a:t>Teoria da Contingência</a:t>
              </a:r>
              <a:endParaRPr lang="pt-BR" altLang="pt-BR" sz="1400" b="1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9462" name="Rectangle 8"/>
            <p:cNvSpPr>
              <a:spLocks noChangeArrowheads="1"/>
            </p:cNvSpPr>
            <p:nvPr/>
          </p:nvSpPr>
          <p:spPr bwMode="auto">
            <a:xfrm>
              <a:off x="66" y="3894"/>
              <a:ext cx="1394" cy="30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altLang="pt-BR" sz="1600" b="1">
                  <a:solidFill>
                    <a:prstClr val="black"/>
                  </a:solidFill>
                  <a:latin typeface="Arial" charset="0"/>
                  <a:cs typeface="Arial" charset="0"/>
                </a:rPr>
                <a:t>Tecnologia</a:t>
              </a:r>
              <a:endParaRPr lang="pt-BR" altLang="pt-BR" sz="1600" b="1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9463" name="Rectangle 9"/>
            <p:cNvSpPr>
              <a:spLocks noChangeArrowheads="1"/>
            </p:cNvSpPr>
            <p:nvPr/>
          </p:nvSpPr>
          <p:spPr bwMode="auto">
            <a:xfrm>
              <a:off x="2995" y="3516"/>
              <a:ext cx="2674" cy="30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pt-BR" sz="1500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Análise</a:t>
              </a:r>
              <a: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 </a:t>
              </a:r>
              <a:r>
                <a:rPr lang="en-US" altLang="pt-BR" sz="1500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ambiental</a:t>
              </a:r>
              <a: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 (</a:t>
              </a:r>
              <a:r>
                <a:rPr lang="en-US" altLang="pt-BR" sz="1500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imperativo</a:t>
              </a:r>
              <a: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 </a:t>
              </a:r>
              <a:r>
                <a:rPr lang="en-US" altLang="pt-BR" sz="1500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ambiental</a:t>
              </a:r>
              <a: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).</a:t>
              </a:r>
              <a:b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</a:br>
              <a:r>
                <a:rPr lang="en-US" altLang="pt-BR" sz="1500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Abordagem</a:t>
              </a:r>
              <a: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 de </a:t>
              </a:r>
              <a:r>
                <a:rPr lang="en-US" altLang="pt-BR" sz="1500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sistema</a:t>
              </a:r>
              <a: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 </a:t>
              </a:r>
              <a:r>
                <a:rPr lang="en-US" altLang="pt-BR" sz="1500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aberto</a:t>
              </a:r>
              <a: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.</a:t>
              </a:r>
              <a:endParaRPr lang="pt-BR" altLang="pt-BR" sz="1500" dirty="0">
                <a:solidFill>
                  <a:prstClr val="black"/>
                </a:solidFill>
              </a:endParaRPr>
            </a:p>
          </p:txBody>
        </p:sp>
        <p:sp>
          <p:nvSpPr>
            <p:cNvPr id="19464" name="Rectangle 10"/>
            <p:cNvSpPr>
              <a:spLocks noChangeArrowheads="1"/>
            </p:cNvSpPr>
            <p:nvPr/>
          </p:nvSpPr>
          <p:spPr bwMode="auto">
            <a:xfrm>
              <a:off x="1460" y="3531"/>
              <a:ext cx="1550" cy="30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altLang="pt-BR" sz="1400" b="1">
                  <a:solidFill>
                    <a:prstClr val="black"/>
                  </a:solidFill>
                  <a:latin typeface="Arial" charset="0"/>
                  <a:cs typeface="Arial" charset="0"/>
                </a:rPr>
                <a:t>Teoria da Contingência</a:t>
              </a:r>
              <a:endParaRPr lang="pt-BR" altLang="pt-BR" sz="1400" b="1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9465" name="Rectangle 11"/>
            <p:cNvSpPr>
              <a:spLocks noChangeArrowheads="1"/>
            </p:cNvSpPr>
            <p:nvPr/>
          </p:nvSpPr>
          <p:spPr bwMode="auto">
            <a:xfrm>
              <a:off x="66" y="3300"/>
              <a:ext cx="1394" cy="30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fontAlgn="base">
                <a:spcBef>
                  <a:spcPct val="20000"/>
                </a:spcBef>
                <a:spcAft>
                  <a:spcPct val="0"/>
                </a:spcAft>
              </a:pPr>
              <a:endParaRPr lang="pt-BR" altLang="pt-BR" sz="1300">
                <a:solidFill>
                  <a:prstClr val="black"/>
                </a:solidFill>
              </a:endParaRPr>
            </a:p>
          </p:txBody>
        </p:sp>
        <p:sp>
          <p:nvSpPr>
            <p:cNvPr id="19466" name="Rectangle 12"/>
            <p:cNvSpPr>
              <a:spLocks noChangeArrowheads="1"/>
            </p:cNvSpPr>
            <p:nvPr/>
          </p:nvSpPr>
          <p:spPr bwMode="auto">
            <a:xfrm>
              <a:off x="2986" y="3141"/>
              <a:ext cx="2742" cy="30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pt-BR" sz="1500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Análise</a:t>
              </a:r>
              <a: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 intra-</a:t>
              </a:r>
              <a:r>
                <a:rPr lang="en-US" altLang="pt-BR" sz="1500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organizacional</a:t>
              </a:r>
              <a: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 e </a:t>
              </a:r>
              <a:r>
                <a:rPr lang="en-US" altLang="pt-BR" sz="1500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análise</a:t>
              </a:r>
              <a: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 </a:t>
              </a:r>
              <a:r>
                <a:rPr lang="en-US" altLang="pt-BR" sz="1500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ambiental</a:t>
              </a:r>
              <a: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.</a:t>
              </a:r>
              <a:b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</a:br>
              <a:r>
                <a:rPr lang="en-US" altLang="pt-BR" sz="1500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Abordagem</a:t>
              </a:r>
              <a: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 de </a:t>
              </a:r>
              <a:r>
                <a:rPr lang="en-US" altLang="pt-BR" sz="1500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sistema</a:t>
              </a:r>
              <a: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 </a:t>
              </a:r>
              <a:r>
                <a:rPr lang="en-US" altLang="pt-BR" sz="1500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aberto</a:t>
              </a:r>
              <a: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.</a:t>
              </a:r>
              <a:endParaRPr lang="pt-BR" altLang="pt-BR" sz="1500" dirty="0">
                <a:solidFill>
                  <a:prstClr val="black"/>
                </a:solidFill>
              </a:endParaRPr>
            </a:p>
          </p:txBody>
        </p:sp>
        <p:sp>
          <p:nvSpPr>
            <p:cNvPr id="19467" name="Rectangle 13"/>
            <p:cNvSpPr>
              <a:spLocks noChangeArrowheads="1"/>
            </p:cNvSpPr>
            <p:nvPr/>
          </p:nvSpPr>
          <p:spPr bwMode="auto">
            <a:xfrm>
              <a:off x="1460" y="3123"/>
              <a:ext cx="1550" cy="30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pt-BR" sz="1400" b="1">
                  <a:solidFill>
                    <a:prstClr val="black"/>
                  </a:solidFill>
                  <a:latin typeface="Arial" charset="0"/>
                  <a:cs typeface="Arial" charset="0"/>
                </a:rPr>
                <a:t>Teoria Estruturalista</a:t>
              </a:r>
              <a:endParaRPr lang="pt-BR" altLang="pt-BR" sz="1400">
                <a:solidFill>
                  <a:prstClr val="black"/>
                </a:solidFill>
              </a:endParaRPr>
            </a:p>
          </p:txBody>
        </p:sp>
        <p:sp>
          <p:nvSpPr>
            <p:cNvPr id="19468" name="Rectangle 14"/>
            <p:cNvSpPr>
              <a:spLocks noChangeArrowheads="1"/>
            </p:cNvSpPr>
            <p:nvPr/>
          </p:nvSpPr>
          <p:spPr bwMode="auto">
            <a:xfrm>
              <a:off x="66" y="2993"/>
              <a:ext cx="1394" cy="30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pt-BR" sz="1300" b="1">
                <a:solidFill>
                  <a:prstClr val="black"/>
                </a:solidFill>
                <a:latin typeface="Arial" charset="0"/>
                <a:cs typeface="Arial" charset="0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pt-BR" sz="1600" b="1">
                  <a:solidFill>
                    <a:prstClr val="black"/>
                  </a:solidFill>
                  <a:latin typeface="Arial" charset="0"/>
                  <a:cs typeface="Arial" charset="0"/>
                </a:rPr>
                <a:t>Ambiente</a:t>
              </a:r>
              <a:endParaRPr lang="pt-BR" altLang="pt-BR" sz="1600">
                <a:solidFill>
                  <a:prstClr val="black"/>
                </a:solidFill>
              </a:endParaRPr>
            </a:p>
          </p:txBody>
        </p:sp>
        <p:sp>
          <p:nvSpPr>
            <p:cNvPr id="19469" name="Rectangle 15"/>
            <p:cNvSpPr>
              <a:spLocks noChangeArrowheads="1"/>
            </p:cNvSpPr>
            <p:nvPr/>
          </p:nvSpPr>
          <p:spPr bwMode="auto">
            <a:xfrm>
              <a:off x="2983" y="2778"/>
              <a:ext cx="2686" cy="30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pt-BR" sz="1500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Mudança</a:t>
              </a:r>
              <a: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 </a:t>
              </a:r>
              <a:r>
                <a:rPr lang="en-US" altLang="pt-BR" sz="1500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organizacional</a:t>
              </a:r>
              <a: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 </a:t>
              </a:r>
              <a:r>
                <a:rPr lang="en-US" altLang="pt-BR" sz="1500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planejada</a:t>
              </a:r>
              <a: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.</a:t>
              </a:r>
              <a:b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</a:br>
              <a:r>
                <a:rPr lang="en-US" altLang="pt-BR" sz="1500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Abordagem</a:t>
              </a:r>
              <a: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 de </a:t>
              </a:r>
              <a:r>
                <a:rPr lang="en-US" altLang="pt-BR" sz="1500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sistema</a:t>
              </a:r>
              <a: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 </a:t>
              </a:r>
              <a:r>
                <a:rPr lang="en-US" altLang="pt-BR" sz="1500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aberto</a:t>
              </a:r>
              <a: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.</a:t>
              </a:r>
              <a:endParaRPr lang="pt-BR" altLang="pt-BR" sz="1500" dirty="0">
                <a:solidFill>
                  <a:prstClr val="black"/>
                </a:solidFill>
              </a:endParaRPr>
            </a:p>
          </p:txBody>
        </p:sp>
        <p:sp>
          <p:nvSpPr>
            <p:cNvPr id="19470" name="Rectangle 16"/>
            <p:cNvSpPr>
              <a:spLocks noChangeArrowheads="1"/>
            </p:cNvSpPr>
            <p:nvPr/>
          </p:nvSpPr>
          <p:spPr bwMode="auto">
            <a:xfrm>
              <a:off x="1460" y="2760"/>
              <a:ext cx="1550" cy="30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pt-BR" sz="1400" b="1">
                  <a:solidFill>
                    <a:prstClr val="black"/>
                  </a:solidFill>
                  <a:latin typeface="Arial" charset="0"/>
                  <a:cs typeface="Arial" charset="0"/>
                </a:rPr>
                <a:t>Desenvolvimento Organizacional</a:t>
              </a:r>
              <a:endParaRPr lang="pt-BR" altLang="pt-BR" sz="1400">
                <a:solidFill>
                  <a:prstClr val="black"/>
                </a:solidFill>
              </a:endParaRPr>
            </a:p>
          </p:txBody>
        </p:sp>
        <p:sp>
          <p:nvSpPr>
            <p:cNvPr id="19471" name="Rectangle 17"/>
            <p:cNvSpPr>
              <a:spLocks noChangeArrowheads="1"/>
            </p:cNvSpPr>
            <p:nvPr/>
          </p:nvSpPr>
          <p:spPr bwMode="auto">
            <a:xfrm>
              <a:off x="66" y="2686"/>
              <a:ext cx="1394" cy="30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fontAlgn="base">
                <a:spcBef>
                  <a:spcPct val="20000"/>
                </a:spcBef>
                <a:spcAft>
                  <a:spcPct val="0"/>
                </a:spcAft>
              </a:pPr>
              <a:endParaRPr lang="pt-BR" altLang="pt-BR" sz="1300">
                <a:solidFill>
                  <a:prstClr val="black"/>
                </a:solidFill>
              </a:endParaRPr>
            </a:p>
          </p:txBody>
        </p:sp>
        <p:sp>
          <p:nvSpPr>
            <p:cNvPr id="19472" name="Rectangle 18"/>
            <p:cNvSpPr>
              <a:spLocks noChangeArrowheads="1"/>
            </p:cNvSpPr>
            <p:nvPr/>
          </p:nvSpPr>
          <p:spPr bwMode="auto">
            <a:xfrm>
              <a:off x="2995" y="2442"/>
              <a:ext cx="2743" cy="30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altLang="pt-BR" sz="1500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Estilos</a:t>
              </a:r>
              <a: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 de </a:t>
              </a:r>
              <a:r>
                <a:rPr lang="en-US" altLang="pt-BR" sz="1500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Administração</a:t>
              </a:r>
              <a: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. Teoria das </a:t>
              </a:r>
              <a:r>
                <a:rPr lang="en-US" altLang="pt-BR" sz="1500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Decisões</a:t>
              </a:r>
              <a: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.</a:t>
              </a:r>
              <a:b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</a:br>
              <a:r>
                <a:rPr lang="en-US" altLang="pt-BR" sz="1500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Integração</a:t>
              </a:r>
              <a: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 dos </a:t>
              </a:r>
              <a:r>
                <a:rPr lang="en-US" altLang="pt-BR" sz="1500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objetivos</a:t>
              </a:r>
              <a: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 </a:t>
              </a:r>
              <a:r>
                <a:rPr lang="en-US" altLang="pt-BR" sz="1500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organizacionais</a:t>
              </a:r>
              <a: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 e </a:t>
              </a:r>
              <a:r>
                <a:rPr lang="en-US" altLang="pt-BR" sz="1500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indiv</a:t>
              </a:r>
              <a: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.</a:t>
              </a:r>
              <a:endParaRPr lang="pt-BR" altLang="pt-BR" sz="1500" dirty="0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9473" name="Rectangle 19"/>
            <p:cNvSpPr>
              <a:spLocks noChangeArrowheads="1"/>
            </p:cNvSpPr>
            <p:nvPr/>
          </p:nvSpPr>
          <p:spPr bwMode="auto">
            <a:xfrm>
              <a:off x="1383" y="2397"/>
              <a:ext cx="1627" cy="30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altLang="pt-BR" sz="1400" b="1">
                  <a:solidFill>
                    <a:prstClr val="black"/>
                  </a:solidFill>
                  <a:latin typeface="Arial" charset="0"/>
                  <a:cs typeface="Arial" charset="0"/>
                </a:rPr>
                <a:t>Teoria do Comportamento Organizacional</a:t>
              </a:r>
              <a:endParaRPr lang="pt-BR" altLang="pt-BR" sz="1400" b="1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9474" name="Rectangle 20"/>
            <p:cNvSpPr>
              <a:spLocks noChangeArrowheads="1"/>
            </p:cNvSpPr>
            <p:nvPr/>
          </p:nvSpPr>
          <p:spPr bwMode="auto">
            <a:xfrm>
              <a:off x="66" y="2379"/>
              <a:ext cx="1394" cy="30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fontAlgn="base">
                <a:spcBef>
                  <a:spcPct val="20000"/>
                </a:spcBef>
                <a:spcAft>
                  <a:spcPct val="0"/>
                </a:spcAft>
              </a:pPr>
              <a:endParaRPr lang="pt-BR" altLang="pt-BR" sz="1300">
                <a:solidFill>
                  <a:prstClr val="black"/>
                </a:solidFill>
              </a:endParaRPr>
            </a:p>
          </p:txBody>
        </p:sp>
        <p:sp>
          <p:nvSpPr>
            <p:cNvPr id="19475" name="Rectangle 21"/>
            <p:cNvSpPr>
              <a:spLocks noChangeArrowheads="1"/>
            </p:cNvSpPr>
            <p:nvPr/>
          </p:nvSpPr>
          <p:spPr bwMode="auto">
            <a:xfrm>
              <a:off x="2995" y="1947"/>
              <a:ext cx="2706" cy="43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pt-BR" sz="1500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Organização</a:t>
              </a:r>
              <a: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 informal.</a:t>
              </a:r>
              <a:b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</a:br>
              <a:r>
                <a:rPr lang="en-US" altLang="pt-BR" sz="1500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Motivação</a:t>
              </a:r>
              <a: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, </a:t>
              </a:r>
              <a:r>
                <a:rPr lang="en-US" altLang="pt-BR" sz="1500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liderança</a:t>
              </a:r>
              <a: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, </a:t>
              </a:r>
              <a:r>
                <a:rPr lang="en-US" altLang="pt-BR" sz="1500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comunicações</a:t>
              </a:r>
              <a: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 e </a:t>
              </a:r>
              <a:r>
                <a:rPr lang="en-US" altLang="pt-BR" sz="1500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dinâmica</a:t>
              </a:r>
              <a: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 de </a:t>
              </a:r>
              <a:r>
                <a:rPr lang="en-US" altLang="pt-BR" sz="1500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grupo</a:t>
              </a:r>
              <a: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.</a:t>
              </a:r>
              <a:endParaRPr lang="pt-BR" altLang="pt-BR" sz="1500" dirty="0">
                <a:solidFill>
                  <a:prstClr val="black"/>
                </a:solidFill>
              </a:endParaRPr>
            </a:p>
          </p:txBody>
        </p:sp>
        <p:sp>
          <p:nvSpPr>
            <p:cNvPr id="19476" name="Rectangle 22"/>
            <p:cNvSpPr>
              <a:spLocks noChangeArrowheads="1"/>
            </p:cNvSpPr>
            <p:nvPr/>
          </p:nvSpPr>
          <p:spPr bwMode="auto">
            <a:xfrm>
              <a:off x="1460" y="1947"/>
              <a:ext cx="1550" cy="43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pt-BR" sz="1400" b="1">
                  <a:solidFill>
                    <a:prstClr val="black"/>
                  </a:solidFill>
                  <a:latin typeface="Arial" charset="0"/>
                  <a:cs typeface="Arial" charset="0"/>
                </a:rPr>
                <a:t>Teoria das Relações Humanas</a:t>
              </a:r>
              <a:endParaRPr lang="pt-BR" altLang="pt-BR" sz="1400">
                <a:solidFill>
                  <a:prstClr val="black"/>
                </a:solidFill>
              </a:endParaRPr>
            </a:p>
          </p:txBody>
        </p:sp>
        <p:sp>
          <p:nvSpPr>
            <p:cNvPr id="19477" name="Rectangle 23"/>
            <p:cNvSpPr>
              <a:spLocks noChangeArrowheads="1"/>
            </p:cNvSpPr>
            <p:nvPr/>
          </p:nvSpPr>
          <p:spPr bwMode="auto">
            <a:xfrm>
              <a:off x="66" y="1947"/>
              <a:ext cx="1394" cy="43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altLang="pt-BR" sz="1300" b="1">
                  <a:solidFill>
                    <a:prstClr val="black"/>
                  </a:solidFill>
                  <a:latin typeface="Arial" charset="0"/>
                  <a:cs typeface="Arial" charset="0"/>
                </a:rPr>
                <a:t> </a:t>
              </a:r>
            </a:p>
            <a:p>
              <a:pPr algn="ctr" fontAlgn="base">
                <a:spcBef>
                  <a:spcPct val="20000"/>
                </a:spcBef>
                <a:spcAft>
                  <a:spcPct val="0"/>
                </a:spcAft>
              </a:pPr>
              <a:endParaRPr lang="en-US" altLang="pt-BR" sz="1300" b="1">
                <a:solidFill>
                  <a:prstClr val="black"/>
                </a:solidFill>
                <a:latin typeface="Arial" charset="0"/>
                <a:cs typeface="Arial" charset="0"/>
              </a:endParaRPr>
            </a:p>
            <a:p>
              <a:pPr algn="ctr" fontAlgn="base">
                <a:spcBef>
                  <a:spcPct val="20000"/>
                </a:spcBef>
                <a:spcAft>
                  <a:spcPct val="0"/>
                </a:spcAft>
              </a:pPr>
              <a:endParaRPr lang="en-US" altLang="pt-BR" sz="1300" b="1">
                <a:solidFill>
                  <a:prstClr val="black"/>
                </a:solidFill>
                <a:latin typeface="Arial" charset="0"/>
                <a:cs typeface="Arial" charset="0"/>
              </a:endParaRPr>
            </a:p>
            <a:p>
              <a:pPr algn="ctr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altLang="pt-BR" sz="1600" b="1">
                  <a:solidFill>
                    <a:prstClr val="black"/>
                  </a:solidFill>
                  <a:latin typeface="Arial" charset="0"/>
                  <a:cs typeface="Arial" charset="0"/>
                </a:rPr>
                <a:t>Pessoas</a:t>
              </a:r>
              <a:endParaRPr lang="pt-BR" altLang="pt-BR" sz="1600" b="1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9478" name="Rectangle 24"/>
            <p:cNvSpPr>
              <a:spLocks noChangeArrowheads="1"/>
            </p:cNvSpPr>
            <p:nvPr/>
          </p:nvSpPr>
          <p:spPr bwMode="auto">
            <a:xfrm>
              <a:off x="2995" y="1515"/>
              <a:ext cx="2715" cy="43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pt-BR" sz="1500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Múltipla</a:t>
              </a:r>
              <a: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 </a:t>
              </a:r>
              <a:r>
                <a:rPr lang="en-US" altLang="pt-BR" sz="1500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abordagem</a:t>
              </a:r>
              <a: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:</a:t>
              </a:r>
              <a:b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</a:br>
              <a:r>
                <a:rPr lang="en-US" altLang="pt-BR" sz="1500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Organização</a:t>
              </a:r>
              <a: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 formal e informal.</a:t>
              </a:r>
              <a:b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</a:br>
              <a:r>
                <a:rPr lang="en-US" altLang="pt-BR" sz="1500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Análise</a:t>
              </a:r>
              <a: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 </a:t>
              </a:r>
              <a:r>
                <a:rPr lang="en-US" altLang="pt-BR" sz="1500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intrae</a:t>
              </a:r>
              <a: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 </a:t>
              </a:r>
              <a:r>
                <a:rPr lang="en-US" altLang="pt-BR" sz="1500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interorganizacional</a:t>
              </a:r>
              <a: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.</a:t>
              </a:r>
              <a:endParaRPr lang="pt-BR" altLang="pt-BR" sz="1500" dirty="0">
                <a:solidFill>
                  <a:prstClr val="black"/>
                </a:solidFill>
              </a:endParaRPr>
            </a:p>
          </p:txBody>
        </p:sp>
        <p:sp>
          <p:nvSpPr>
            <p:cNvPr id="19479" name="Rectangle 25"/>
            <p:cNvSpPr>
              <a:spLocks noChangeArrowheads="1"/>
            </p:cNvSpPr>
            <p:nvPr/>
          </p:nvSpPr>
          <p:spPr bwMode="auto">
            <a:xfrm>
              <a:off x="1460" y="1515"/>
              <a:ext cx="1550" cy="43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pt-BR" sz="1400" b="1">
                  <a:solidFill>
                    <a:prstClr val="black"/>
                  </a:solidFill>
                  <a:latin typeface="Arial" charset="0"/>
                  <a:cs typeface="Arial" charset="0"/>
                </a:rPr>
                <a:t>Teoria Estruturalista</a:t>
              </a:r>
              <a:endParaRPr lang="pt-BR" altLang="pt-BR" sz="1400">
                <a:solidFill>
                  <a:prstClr val="black"/>
                </a:solidFill>
              </a:endParaRPr>
            </a:p>
          </p:txBody>
        </p:sp>
        <p:sp>
          <p:nvSpPr>
            <p:cNvPr id="19480" name="Rectangle 26"/>
            <p:cNvSpPr>
              <a:spLocks noChangeArrowheads="1"/>
            </p:cNvSpPr>
            <p:nvPr/>
          </p:nvSpPr>
          <p:spPr bwMode="auto">
            <a:xfrm>
              <a:off x="66" y="1515"/>
              <a:ext cx="1394" cy="43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fontAlgn="base">
                <a:spcBef>
                  <a:spcPct val="20000"/>
                </a:spcBef>
                <a:spcAft>
                  <a:spcPct val="0"/>
                </a:spcAft>
              </a:pPr>
              <a:endParaRPr lang="pt-BR" altLang="pt-BR" sz="1300">
                <a:solidFill>
                  <a:prstClr val="black"/>
                </a:solidFill>
              </a:endParaRPr>
            </a:p>
          </p:txBody>
        </p:sp>
        <p:sp>
          <p:nvSpPr>
            <p:cNvPr id="19481" name="Rectangle 27"/>
            <p:cNvSpPr>
              <a:spLocks noChangeArrowheads="1"/>
            </p:cNvSpPr>
            <p:nvPr/>
          </p:nvSpPr>
          <p:spPr bwMode="auto">
            <a:xfrm>
              <a:off x="2978" y="1190"/>
              <a:ext cx="2686" cy="30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pt-BR" sz="1500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Organização</a:t>
              </a:r>
              <a: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 formal </a:t>
              </a:r>
              <a:r>
                <a:rPr lang="en-US" altLang="pt-BR" sz="1500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burocrática</a:t>
              </a:r>
              <a: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.</a:t>
              </a:r>
              <a:b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</a:br>
              <a:r>
                <a:rPr lang="en-US" altLang="pt-BR" sz="1500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Racionalidade</a:t>
              </a:r>
              <a: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 </a:t>
              </a:r>
              <a:r>
                <a:rPr lang="en-US" altLang="pt-BR" sz="1500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organizacional</a:t>
              </a:r>
              <a: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.</a:t>
              </a:r>
              <a:endParaRPr lang="pt-BR" altLang="pt-BR" sz="1500" dirty="0">
                <a:solidFill>
                  <a:prstClr val="black"/>
                </a:solidFill>
              </a:endParaRPr>
            </a:p>
          </p:txBody>
        </p:sp>
        <p:sp>
          <p:nvSpPr>
            <p:cNvPr id="19482" name="Rectangle 28"/>
            <p:cNvSpPr>
              <a:spLocks noChangeArrowheads="1"/>
            </p:cNvSpPr>
            <p:nvPr/>
          </p:nvSpPr>
          <p:spPr bwMode="auto">
            <a:xfrm>
              <a:off x="1460" y="1208"/>
              <a:ext cx="1550" cy="30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pt-BR" sz="1400" b="1">
                  <a:solidFill>
                    <a:prstClr val="black"/>
                  </a:solidFill>
                  <a:latin typeface="Arial" charset="0"/>
                  <a:cs typeface="Arial" charset="0"/>
                </a:rPr>
                <a:t>Teoria da Burocracia</a:t>
              </a:r>
              <a:endParaRPr lang="pt-BR" altLang="pt-BR" sz="1400">
                <a:solidFill>
                  <a:prstClr val="black"/>
                </a:solidFill>
              </a:endParaRPr>
            </a:p>
          </p:txBody>
        </p:sp>
        <p:sp>
          <p:nvSpPr>
            <p:cNvPr id="19483" name="Rectangle 29"/>
            <p:cNvSpPr>
              <a:spLocks noChangeArrowheads="1"/>
            </p:cNvSpPr>
            <p:nvPr/>
          </p:nvSpPr>
          <p:spPr bwMode="auto">
            <a:xfrm>
              <a:off x="66" y="1208"/>
              <a:ext cx="1394" cy="30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fontAlgn="base">
                <a:spcBef>
                  <a:spcPct val="20000"/>
                </a:spcBef>
                <a:spcAft>
                  <a:spcPct val="0"/>
                </a:spcAft>
              </a:pPr>
              <a:endParaRPr lang="pt-BR" altLang="pt-BR" sz="1300" baseline="10000">
                <a:solidFill>
                  <a:prstClr val="black"/>
                </a:solidFill>
              </a:endParaRPr>
            </a:p>
          </p:txBody>
        </p:sp>
        <p:sp>
          <p:nvSpPr>
            <p:cNvPr id="19484" name="Rectangle 30"/>
            <p:cNvSpPr>
              <a:spLocks noChangeArrowheads="1"/>
            </p:cNvSpPr>
            <p:nvPr/>
          </p:nvSpPr>
          <p:spPr bwMode="auto">
            <a:xfrm>
              <a:off x="2978" y="761"/>
              <a:ext cx="2686" cy="43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pt-BR" sz="1500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Organização</a:t>
              </a:r>
              <a: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 formal.</a:t>
              </a:r>
              <a:b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</a:br>
              <a:r>
                <a:rPr lang="en-US" altLang="pt-BR" sz="1500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Princípios</a:t>
              </a:r>
              <a: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 </a:t>
              </a:r>
              <a:r>
                <a:rPr lang="en-US" altLang="pt-BR" sz="1500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gerais</a:t>
              </a:r>
              <a: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 da </a:t>
              </a:r>
              <a:r>
                <a:rPr lang="en-US" altLang="pt-BR" sz="1500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Administração</a:t>
              </a:r>
              <a: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.</a:t>
              </a:r>
              <a:b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</a:br>
              <a:r>
                <a:rPr lang="en-US" altLang="pt-BR" sz="1500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Funções</a:t>
              </a:r>
              <a: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 do </a:t>
              </a:r>
              <a:r>
                <a:rPr lang="en-US" altLang="pt-BR" sz="1500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administrador</a:t>
              </a:r>
              <a: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.</a:t>
              </a:r>
              <a:endParaRPr lang="pt-BR" altLang="pt-BR" sz="1500" dirty="0">
                <a:solidFill>
                  <a:prstClr val="black"/>
                </a:solidFill>
              </a:endParaRPr>
            </a:p>
          </p:txBody>
        </p:sp>
        <p:sp>
          <p:nvSpPr>
            <p:cNvPr id="19485" name="Rectangle 31"/>
            <p:cNvSpPr>
              <a:spLocks noChangeArrowheads="1"/>
            </p:cNvSpPr>
            <p:nvPr/>
          </p:nvSpPr>
          <p:spPr bwMode="auto">
            <a:xfrm>
              <a:off x="1460" y="776"/>
              <a:ext cx="1550" cy="43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pt-BR" sz="1400" b="1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Teoria</a:t>
              </a:r>
              <a:r>
                <a:rPr lang="en-US" altLang="pt-BR" sz="1400" b="1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 </a:t>
              </a:r>
              <a:r>
                <a:rPr lang="en-US" altLang="pt-BR" sz="1400" b="1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Clássica</a:t>
              </a:r>
              <a:br>
                <a:rPr lang="en-US" altLang="pt-BR" sz="1400" b="1" dirty="0">
                  <a:solidFill>
                    <a:prstClr val="black"/>
                  </a:solidFill>
                  <a:latin typeface="Arial" charset="0"/>
                  <a:cs typeface="Arial" charset="0"/>
                </a:rPr>
              </a:br>
              <a:r>
                <a:rPr lang="en-US" altLang="pt-BR" sz="1400" b="1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Teoria</a:t>
              </a:r>
              <a:r>
                <a:rPr lang="en-US" altLang="pt-BR" sz="1400" b="1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 </a:t>
              </a:r>
              <a:r>
                <a:rPr lang="en-US" altLang="pt-BR" sz="1400" b="1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Neoclássica</a:t>
              </a:r>
              <a:endParaRPr lang="pt-BR" altLang="pt-BR" sz="1400" dirty="0">
                <a:solidFill>
                  <a:prstClr val="black"/>
                </a:solidFill>
              </a:endParaRPr>
            </a:p>
          </p:txBody>
        </p:sp>
        <p:sp>
          <p:nvSpPr>
            <p:cNvPr id="19486" name="Rectangle 32"/>
            <p:cNvSpPr>
              <a:spLocks noChangeArrowheads="1"/>
            </p:cNvSpPr>
            <p:nvPr/>
          </p:nvSpPr>
          <p:spPr bwMode="auto">
            <a:xfrm>
              <a:off x="82" y="775"/>
              <a:ext cx="1394" cy="43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pt-BR" sz="1300" b="1">
                <a:solidFill>
                  <a:prstClr val="black"/>
                </a:solidFill>
                <a:latin typeface="Arial" charset="0"/>
                <a:cs typeface="Arial" charset="0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pt-BR" sz="1300" b="1">
                <a:solidFill>
                  <a:prstClr val="black"/>
                </a:solidFill>
                <a:latin typeface="Arial" charset="0"/>
                <a:cs typeface="Arial" charset="0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pt-BR" sz="1300" b="1">
                <a:solidFill>
                  <a:prstClr val="black"/>
                </a:solidFill>
                <a:latin typeface="Arial" charset="0"/>
                <a:cs typeface="Arial" charset="0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pt-BR" sz="1300" b="1">
                <a:solidFill>
                  <a:prstClr val="black"/>
                </a:solidFill>
                <a:latin typeface="Arial" charset="0"/>
                <a:cs typeface="Arial" charset="0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pt-BR" sz="1600" b="1">
                  <a:solidFill>
                    <a:prstClr val="black"/>
                  </a:solidFill>
                  <a:latin typeface="Arial" charset="0"/>
                  <a:cs typeface="Arial" charset="0"/>
                </a:rPr>
                <a:t>Estrutura</a:t>
              </a:r>
              <a:endParaRPr lang="pt-BR" altLang="pt-BR" sz="1600">
                <a:solidFill>
                  <a:prstClr val="black"/>
                </a:solidFill>
              </a:endParaRPr>
            </a:p>
          </p:txBody>
        </p:sp>
        <p:sp>
          <p:nvSpPr>
            <p:cNvPr id="19487" name="Rectangle 33"/>
            <p:cNvSpPr>
              <a:spLocks noChangeArrowheads="1"/>
            </p:cNvSpPr>
            <p:nvPr/>
          </p:nvSpPr>
          <p:spPr bwMode="auto">
            <a:xfrm>
              <a:off x="2995" y="579"/>
              <a:ext cx="2750" cy="206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pt-BR" sz="1500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Racionalização</a:t>
              </a:r>
              <a: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 do </a:t>
              </a:r>
              <a:r>
                <a:rPr lang="en-US" altLang="pt-BR" sz="1500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trabalho</a:t>
              </a:r>
              <a: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 no </a:t>
              </a:r>
              <a:r>
                <a:rPr lang="en-US" altLang="pt-BR" sz="1500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nível</a:t>
              </a:r>
              <a: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 </a:t>
              </a:r>
              <a:r>
                <a:rPr lang="en-US" altLang="pt-BR" sz="1500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operacional</a:t>
              </a:r>
              <a:r>
                <a:rPr lang="en-US" altLang="pt-BR" sz="15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.</a:t>
              </a:r>
              <a:endParaRPr lang="pt-BR" altLang="pt-BR" sz="1500" dirty="0">
                <a:solidFill>
                  <a:prstClr val="black"/>
                </a:solidFill>
              </a:endParaRPr>
            </a:p>
          </p:txBody>
        </p:sp>
        <p:sp>
          <p:nvSpPr>
            <p:cNvPr id="19488" name="Rectangle 34"/>
            <p:cNvSpPr>
              <a:spLocks noChangeArrowheads="1"/>
            </p:cNvSpPr>
            <p:nvPr/>
          </p:nvSpPr>
          <p:spPr bwMode="auto">
            <a:xfrm>
              <a:off x="1460" y="570"/>
              <a:ext cx="1550" cy="206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altLang="pt-BR" sz="1400" b="1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Administração</a:t>
              </a:r>
              <a:r>
                <a:rPr lang="en-US" altLang="pt-BR" sz="1400" b="1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 </a:t>
              </a:r>
              <a:r>
                <a:rPr lang="en-US" altLang="pt-BR" sz="1400" b="1" dirty="0" err="1">
                  <a:solidFill>
                    <a:prstClr val="black"/>
                  </a:solidFill>
                  <a:latin typeface="Arial" charset="0"/>
                  <a:cs typeface="Arial" charset="0"/>
                </a:rPr>
                <a:t>Científica</a:t>
              </a:r>
              <a:endParaRPr lang="pt-BR" altLang="pt-BR" sz="1400" b="1" dirty="0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9489" name="Rectangle 35"/>
            <p:cNvSpPr>
              <a:spLocks noChangeArrowheads="1"/>
            </p:cNvSpPr>
            <p:nvPr/>
          </p:nvSpPr>
          <p:spPr bwMode="auto">
            <a:xfrm>
              <a:off x="66" y="570"/>
              <a:ext cx="1394" cy="206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altLang="pt-BR" sz="1600" b="1">
                  <a:solidFill>
                    <a:prstClr val="black"/>
                  </a:solidFill>
                  <a:latin typeface="Arial" charset="0"/>
                  <a:cs typeface="Arial" charset="0"/>
                </a:rPr>
                <a:t>Tarefas</a:t>
              </a:r>
              <a:endParaRPr lang="pt-BR" altLang="pt-BR" sz="1600" b="1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9490" name="Rectangle 36"/>
            <p:cNvSpPr>
              <a:spLocks noChangeArrowheads="1"/>
            </p:cNvSpPr>
            <p:nvPr/>
          </p:nvSpPr>
          <p:spPr bwMode="auto">
            <a:xfrm>
              <a:off x="3010" y="269"/>
              <a:ext cx="2734" cy="30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pt-BR" sz="1300" b="1">
                  <a:solidFill>
                    <a:prstClr val="black"/>
                  </a:solidFill>
                  <a:latin typeface="Verdana" pitchFamily="34" charset="0"/>
                  <a:cs typeface="Arial" charset="0"/>
                </a:rPr>
                <a:t>PRINCIPAIS ENFOQUES</a:t>
              </a:r>
              <a:endParaRPr lang="pt-BR" altLang="pt-BR" sz="1300" b="1">
                <a:solidFill>
                  <a:prstClr val="black"/>
                </a:solidFill>
                <a:latin typeface="Verdana" pitchFamily="34" charset="0"/>
                <a:cs typeface="Arial" charset="0"/>
              </a:endParaRPr>
            </a:p>
          </p:txBody>
        </p:sp>
        <p:sp>
          <p:nvSpPr>
            <p:cNvPr id="19491" name="Rectangle 37"/>
            <p:cNvSpPr>
              <a:spLocks noChangeArrowheads="1"/>
            </p:cNvSpPr>
            <p:nvPr/>
          </p:nvSpPr>
          <p:spPr bwMode="auto">
            <a:xfrm>
              <a:off x="1460" y="269"/>
              <a:ext cx="1550" cy="30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pt-BR" sz="1300" b="1">
                  <a:solidFill>
                    <a:prstClr val="black"/>
                  </a:solidFill>
                  <a:latin typeface="Verdana" pitchFamily="34" charset="0"/>
                  <a:cs typeface="Arial" charset="0"/>
                </a:rPr>
                <a:t>TEORIAS ADMINISTRATIVAS</a:t>
              </a:r>
              <a:endParaRPr lang="pt-BR" altLang="pt-BR" sz="1300" b="1">
                <a:solidFill>
                  <a:prstClr val="black"/>
                </a:solidFill>
                <a:latin typeface="Verdana" pitchFamily="34" charset="0"/>
                <a:cs typeface="Arial" charset="0"/>
              </a:endParaRPr>
            </a:p>
          </p:txBody>
        </p:sp>
        <p:sp>
          <p:nvSpPr>
            <p:cNvPr id="19492" name="Rectangle 38"/>
            <p:cNvSpPr>
              <a:spLocks noChangeArrowheads="1"/>
            </p:cNvSpPr>
            <p:nvPr/>
          </p:nvSpPr>
          <p:spPr bwMode="auto">
            <a:xfrm>
              <a:off x="66" y="269"/>
              <a:ext cx="1394" cy="30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altLang="pt-BR" sz="1300" b="1">
                  <a:solidFill>
                    <a:prstClr val="black"/>
                  </a:solidFill>
                  <a:latin typeface="Verdana" pitchFamily="34" charset="0"/>
                  <a:cs typeface="Arial" charset="0"/>
                </a:rPr>
                <a:t>ÊNFASE</a:t>
              </a:r>
              <a:endParaRPr lang="pt-BR" altLang="pt-BR" sz="1300" b="1">
                <a:solidFill>
                  <a:prstClr val="black"/>
                </a:solidFill>
                <a:latin typeface="Verdana" pitchFamily="34" charset="0"/>
                <a:cs typeface="Arial" charset="0"/>
              </a:endParaRPr>
            </a:p>
          </p:txBody>
        </p:sp>
        <p:sp>
          <p:nvSpPr>
            <p:cNvPr id="19493" name="Line 39"/>
            <p:cNvSpPr>
              <a:spLocks noChangeShapeType="1"/>
            </p:cNvSpPr>
            <p:nvPr/>
          </p:nvSpPr>
          <p:spPr bwMode="auto">
            <a:xfrm>
              <a:off x="66" y="269"/>
              <a:ext cx="1394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pt-BR" sz="2800">
                <a:solidFill>
                  <a:prstClr val="black"/>
                </a:solidFill>
                <a:latin typeface="Times New Roman" charset="0"/>
              </a:endParaRPr>
            </a:p>
          </p:txBody>
        </p:sp>
        <p:sp>
          <p:nvSpPr>
            <p:cNvPr id="19494" name="Line 40"/>
            <p:cNvSpPr>
              <a:spLocks noChangeShapeType="1"/>
            </p:cNvSpPr>
            <p:nvPr/>
          </p:nvSpPr>
          <p:spPr bwMode="auto">
            <a:xfrm>
              <a:off x="66" y="570"/>
              <a:ext cx="5630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pt-BR" sz="2800">
                <a:solidFill>
                  <a:prstClr val="black"/>
                </a:solidFill>
                <a:latin typeface="Times New Roman" charset="0"/>
              </a:endParaRPr>
            </a:p>
          </p:txBody>
        </p:sp>
        <p:sp>
          <p:nvSpPr>
            <p:cNvPr id="19495" name="Line 41"/>
            <p:cNvSpPr>
              <a:spLocks noChangeShapeType="1"/>
            </p:cNvSpPr>
            <p:nvPr/>
          </p:nvSpPr>
          <p:spPr bwMode="auto">
            <a:xfrm>
              <a:off x="66" y="776"/>
              <a:ext cx="5630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pt-BR" sz="2800">
                <a:solidFill>
                  <a:prstClr val="black"/>
                </a:solidFill>
                <a:latin typeface="Times New Roman" charset="0"/>
              </a:endParaRPr>
            </a:p>
          </p:txBody>
        </p:sp>
        <p:sp>
          <p:nvSpPr>
            <p:cNvPr id="19496" name="Line 42"/>
            <p:cNvSpPr>
              <a:spLocks noChangeShapeType="1"/>
            </p:cNvSpPr>
            <p:nvPr/>
          </p:nvSpPr>
          <p:spPr bwMode="auto">
            <a:xfrm>
              <a:off x="66" y="1979"/>
              <a:ext cx="5630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pt-BR" sz="2800">
                <a:solidFill>
                  <a:prstClr val="black"/>
                </a:solidFill>
                <a:latin typeface="Times New Roman" charset="0"/>
              </a:endParaRPr>
            </a:p>
          </p:txBody>
        </p:sp>
        <p:sp>
          <p:nvSpPr>
            <p:cNvPr id="19497" name="Line 43"/>
            <p:cNvSpPr>
              <a:spLocks noChangeShapeType="1"/>
            </p:cNvSpPr>
            <p:nvPr/>
          </p:nvSpPr>
          <p:spPr bwMode="auto">
            <a:xfrm>
              <a:off x="66" y="3113"/>
              <a:ext cx="5630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pt-BR" sz="2800">
                <a:solidFill>
                  <a:prstClr val="black"/>
                </a:solidFill>
                <a:latin typeface="Times New Roman" charset="0"/>
              </a:endParaRPr>
            </a:p>
          </p:txBody>
        </p:sp>
        <p:sp>
          <p:nvSpPr>
            <p:cNvPr id="19498" name="Line 44"/>
            <p:cNvSpPr>
              <a:spLocks noChangeShapeType="1"/>
            </p:cNvSpPr>
            <p:nvPr/>
          </p:nvSpPr>
          <p:spPr bwMode="auto">
            <a:xfrm>
              <a:off x="66" y="3884"/>
              <a:ext cx="5630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pt-BR" sz="2800">
                <a:solidFill>
                  <a:prstClr val="black"/>
                </a:solidFill>
                <a:latin typeface="Times New Roman" charset="0"/>
              </a:endParaRPr>
            </a:p>
          </p:txBody>
        </p:sp>
        <p:sp>
          <p:nvSpPr>
            <p:cNvPr id="19499" name="Line 45"/>
            <p:cNvSpPr>
              <a:spLocks noChangeShapeType="1"/>
            </p:cNvSpPr>
            <p:nvPr/>
          </p:nvSpPr>
          <p:spPr bwMode="auto">
            <a:xfrm>
              <a:off x="68" y="4247"/>
              <a:ext cx="5630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pt-BR" sz="2800">
                <a:solidFill>
                  <a:prstClr val="black"/>
                </a:solidFill>
                <a:latin typeface="Times New Roman" charset="0"/>
              </a:endParaRPr>
            </a:p>
          </p:txBody>
        </p:sp>
        <p:sp>
          <p:nvSpPr>
            <p:cNvPr id="19500" name="Line 47"/>
            <p:cNvSpPr>
              <a:spLocks noChangeShapeType="1"/>
            </p:cNvSpPr>
            <p:nvPr/>
          </p:nvSpPr>
          <p:spPr bwMode="auto">
            <a:xfrm>
              <a:off x="66" y="269"/>
              <a:ext cx="0" cy="3952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pt-BR" sz="2800">
                <a:solidFill>
                  <a:prstClr val="black"/>
                </a:solidFill>
                <a:latin typeface="Times New Roman" charset="0"/>
              </a:endParaRPr>
            </a:p>
          </p:txBody>
        </p:sp>
        <p:sp>
          <p:nvSpPr>
            <p:cNvPr id="19501" name="Line 48"/>
            <p:cNvSpPr>
              <a:spLocks noChangeShapeType="1"/>
            </p:cNvSpPr>
            <p:nvPr/>
          </p:nvSpPr>
          <p:spPr bwMode="auto">
            <a:xfrm>
              <a:off x="1460" y="269"/>
              <a:ext cx="0" cy="3952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pt-BR" sz="2800">
                <a:solidFill>
                  <a:prstClr val="black"/>
                </a:solidFill>
                <a:latin typeface="Times New Roman" charset="0"/>
              </a:endParaRPr>
            </a:p>
          </p:txBody>
        </p:sp>
        <p:sp>
          <p:nvSpPr>
            <p:cNvPr id="19502" name="Line 49"/>
            <p:cNvSpPr>
              <a:spLocks noChangeShapeType="1"/>
            </p:cNvSpPr>
            <p:nvPr/>
          </p:nvSpPr>
          <p:spPr bwMode="auto">
            <a:xfrm>
              <a:off x="2880" y="269"/>
              <a:ext cx="0" cy="3932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pt-BR" sz="2800">
                <a:solidFill>
                  <a:prstClr val="black"/>
                </a:solidFill>
                <a:latin typeface="Times New Roman" charset="0"/>
              </a:endParaRPr>
            </a:p>
          </p:txBody>
        </p:sp>
        <p:sp>
          <p:nvSpPr>
            <p:cNvPr id="19503" name="Line 50"/>
            <p:cNvSpPr>
              <a:spLocks noChangeShapeType="1"/>
            </p:cNvSpPr>
            <p:nvPr/>
          </p:nvSpPr>
          <p:spPr bwMode="auto">
            <a:xfrm>
              <a:off x="5728" y="269"/>
              <a:ext cx="0" cy="3952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pt-BR" sz="2800">
                <a:solidFill>
                  <a:prstClr val="black"/>
                </a:solidFill>
                <a:latin typeface="Times New Roman" charset="0"/>
              </a:endParaRPr>
            </a:p>
          </p:txBody>
        </p:sp>
        <p:sp>
          <p:nvSpPr>
            <p:cNvPr id="19504" name="Line 51"/>
            <p:cNvSpPr>
              <a:spLocks noChangeShapeType="1"/>
            </p:cNvSpPr>
            <p:nvPr/>
          </p:nvSpPr>
          <p:spPr bwMode="auto">
            <a:xfrm>
              <a:off x="1460" y="269"/>
              <a:ext cx="4236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pt-BR" sz="2800">
                <a:solidFill>
                  <a:prstClr val="black"/>
                </a:solidFill>
                <a:latin typeface="Times New Roman" charset="0"/>
              </a:endParaRPr>
            </a:p>
          </p:txBody>
        </p:sp>
        <p:sp>
          <p:nvSpPr>
            <p:cNvPr id="19505" name="Line 52"/>
            <p:cNvSpPr>
              <a:spLocks noChangeShapeType="1"/>
            </p:cNvSpPr>
            <p:nvPr/>
          </p:nvSpPr>
          <p:spPr bwMode="auto">
            <a:xfrm>
              <a:off x="1461" y="1207"/>
              <a:ext cx="4283" cy="8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pt-BR" sz="2800">
                <a:solidFill>
                  <a:prstClr val="black"/>
                </a:solidFill>
                <a:latin typeface="Times New Roman" charset="0"/>
              </a:endParaRPr>
            </a:p>
          </p:txBody>
        </p:sp>
        <p:sp>
          <p:nvSpPr>
            <p:cNvPr id="19506" name="Line 53"/>
            <p:cNvSpPr>
              <a:spLocks noChangeShapeType="1"/>
            </p:cNvSpPr>
            <p:nvPr/>
          </p:nvSpPr>
          <p:spPr bwMode="auto">
            <a:xfrm>
              <a:off x="1445" y="1520"/>
              <a:ext cx="4283" cy="8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pt-BR" sz="2800">
                <a:solidFill>
                  <a:prstClr val="black"/>
                </a:solidFill>
                <a:latin typeface="Times New Roman" charset="0"/>
              </a:endParaRPr>
            </a:p>
          </p:txBody>
        </p:sp>
        <p:sp>
          <p:nvSpPr>
            <p:cNvPr id="19507" name="Line 54"/>
            <p:cNvSpPr>
              <a:spLocks noChangeShapeType="1"/>
            </p:cNvSpPr>
            <p:nvPr/>
          </p:nvSpPr>
          <p:spPr bwMode="auto">
            <a:xfrm>
              <a:off x="1461" y="2424"/>
              <a:ext cx="4283" cy="8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pt-BR" sz="2800">
                <a:solidFill>
                  <a:prstClr val="black"/>
                </a:solidFill>
                <a:latin typeface="Times New Roman" charset="0"/>
              </a:endParaRPr>
            </a:p>
          </p:txBody>
        </p:sp>
        <p:sp>
          <p:nvSpPr>
            <p:cNvPr id="19508" name="Line 55"/>
            <p:cNvSpPr>
              <a:spLocks noChangeShapeType="1"/>
            </p:cNvSpPr>
            <p:nvPr/>
          </p:nvSpPr>
          <p:spPr bwMode="auto">
            <a:xfrm>
              <a:off x="1461" y="2787"/>
              <a:ext cx="4283" cy="8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pt-BR" sz="2800">
                <a:solidFill>
                  <a:prstClr val="black"/>
                </a:solidFill>
                <a:latin typeface="Times New Roman" charset="0"/>
              </a:endParaRPr>
            </a:p>
          </p:txBody>
        </p:sp>
        <p:sp>
          <p:nvSpPr>
            <p:cNvPr id="19509" name="Line 56"/>
            <p:cNvSpPr>
              <a:spLocks noChangeShapeType="1"/>
            </p:cNvSpPr>
            <p:nvPr/>
          </p:nvSpPr>
          <p:spPr bwMode="auto">
            <a:xfrm>
              <a:off x="1455" y="3512"/>
              <a:ext cx="4283" cy="8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pt-BR" sz="2800">
                <a:solidFill>
                  <a:prstClr val="black"/>
                </a:solidFill>
                <a:latin typeface="Times New Roman" charset="0"/>
              </a:endParaRPr>
            </a:p>
          </p:txBody>
        </p:sp>
      </p:grpSp>
      <p:sp>
        <p:nvSpPr>
          <p:cNvPr id="19459" name="Rectangle 58"/>
          <p:cNvSpPr>
            <a:spLocks noChangeArrowheads="1"/>
          </p:cNvSpPr>
          <p:nvPr/>
        </p:nvSpPr>
        <p:spPr bwMode="auto">
          <a:xfrm>
            <a:off x="0" y="0"/>
            <a:ext cx="9144000" cy="496161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3200" b="1" cap="all" spc="100" dirty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TEORIAS DA ADMINISTRAÇÃO</a:t>
            </a:r>
          </a:p>
        </p:txBody>
      </p:sp>
    </p:spTree>
    <p:extLst>
      <p:ext uri="{BB962C8B-B14F-4D97-AF65-F5344CB8AC3E}">
        <p14:creationId xmlns:p14="http://schemas.microsoft.com/office/powerpoint/2010/main" val="2508234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827584" y="1392801"/>
            <a:ext cx="7694066" cy="4072397"/>
          </a:xfrm>
          <a:prstGeom prst="rect">
            <a:avLst/>
          </a:prstGeom>
          <a:solidFill>
            <a:schemeClr val="bg1">
              <a:alpha val="36862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tabLst>
                <a:tab pos="449263" algn="r"/>
                <a:tab pos="935038" algn="r"/>
              </a:tabLst>
              <a:defRPr sz="28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tabLst>
                <a:tab pos="449263" algn="r"/>
                <a:tab pos="935038" algn="r"/>
              </a:tabLst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tabLst>
                <a:tab pos="449263" algn="r"/>
                <a:tab pos="935038" algn="r"/>
              </a:tabLst>
              <a:defRPr sz="28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tabLst>
                <a:tab pos="449263" algn="r"/>
                <a:tab pos="935038" algn="r"/>
              </a:tabLst>
              <a:defRPr sz="28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tabLst>
                <a:tab pos="449263" algn="r"/>
                <a:tab pos="935038" algn="r"/>
              </a:tabLst>
              <a:defRPr sz="28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r"/>
                <a:tab pos="935038" algn="r"/>
              </a:tabLst>
              <a:defRPr sz="28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r"/>
                <a:tab pos="935038" algn="r"/>
              </a:tabLst>
              <a:defRPr sz="28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r"/>
                <a:tab pos="935038" algn="r"/>
              </a:tabLst>
              <a:defRPr sz="28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r"/>
                <a:tab pos="935038" algn="r"/>
              </a:tabLst>
              <a:defRPr sz="28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BR" sz="1600" dirty="0">
                <a:solidFill>
                  <a:prstClr val="black"/>
                </a:solidFill>
                <a:latin typeface="Arial" charset="0"/>
                <a:cs typeface="Arial" charset="0"/>
              </a:rPr>
              <a:t> </a:t>
            </a:r>
            <a:endParaRPr lang="en-US" altLang="pt-BR" sz="1600" dirty="0">
              <a:solidFill>
                <a:prstClr val="black"/>
              </a:solidFill>
              <a:latin typeface="Palatino" pitchFamily="18" charset="0"/>
              <a:cs typeface="Times New Roman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BR" sz="1600" b="1" dirty="0">
                <a:solidFill>
                  <a:prstClr val="black"/>
                </a:solidFill>
                <a:latin typeface="Arial" charset="0"/>
                <a:cs typeface="Arial" charset="0"/>
              </a:rPr>
              <a:t>  </a:t>
            </a:r>
          </a:p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pt-BR" sz="1600" dirty="0">
                <a:solidFill>
                  <a:prstClr val="black"/>
                </a:solidFill>
                <a:latin typeface="Arial" charset="0"/>
                <a:cs typeface="Arial" charset="0"/>
              </a:rPr>
              <a:t> </a:t>
            </a:r>
            <a:r>
              <a:rPr lang="en-US" altLang="pt-BR" sz="1600" b="1" dirty="0">
                <a:solidFill>
                  <a:prstClr val="black"/>
                </a:solidFill>
                <a:latin typeface="Arial" charset="0"/>
                <a:cs typeface="Arial" charset="0"/>
              </a:rPr>
              <a:t>1903</a:t>
            </a:r>
            <a:r>
              <a:rPr lang="en-US" altLang="pt-BR" sz="1600" dirty="0">
                <a:solidFill>
                  <a:prstClr val="black"/>
                </a:solidFill>
                <a:latin typeface="Arial" charset="0"/>
                <a:cs typeface="Arial" charset="0"/>
              </a:rPr>
              <a:t>  --------------------</a:t>
            </a:r>
            <a:r>
              <a:rPr lang="en-US" altLang="pt-BR" sz="1600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 </a:t>
            </a:r>
            <a:r>
              <a:rPr lang="en-US" altLang="pt-BR" sz="1600" dirty="0" err="1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Administração</a:t>
            </a:r>
            <a:r>
              <a:rPr lang="en-US" altLang="pt-BR" sz="1600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 </a:t>
            </a:r>
            <a:r>
              <a:rPr lang="en-US" altLang="pt-BR" sz="1600" dirty="0" err="1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Científica</a:t>
            </a:r>
            <a:r>
              <a:rPr lang="en-US" altLang="pt-BR" sz="1600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 (Taylor e Ford: </a:t>
            </a:r>
            <a:r>
              <a:rPr lang="en-US" altLang="pt-BR" sz="1600" dirty="0" err="1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sistema</a:t>
            </a:r>
            <a:r>
              <a:rPr lang="en-US" altLang="pt-BR" sz="1600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 </a:t>
            </a:r>
            <a:r>
              <a:rPr lang="en-US" altLang="pt-BR" sz="1600" dirty="0" err="1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mecânico</a:t>
            </a:r>
            <a:r>
              <a:rPr lang="en-US" altLang="pt-BR" sz="1600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)</a:t>
            </a:r>
            <a:endParaRPr lang="en-US" altLang="pt-BR" sz="1600" dirty="0">
              <a:solidFill>
                <a:prstClr val="black"/>
              </a:solidFill>
              <a:latin typeface="Arial" charset="0"/>
              <a:cs typeface="Times New Roman" charset="0"/>
              <a:sym typeface="Wingdings" pitchFamily="2" charset="2"/>
            </a:endParaRPr>
          </a:p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pt-BR" sz="1600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   </a:t>
            </a:r>
            <a:r>
              <a:rPr lang="en-US" altLang="pt-BR" sz="1600" b="1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1909 </a:t>
            </a:r>
            <a:r>
              <a:rPr lang="en-US" altLang="pt-BR" sz="1600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 ------------------ </a:t>
            </a:r>
            <a:r>
              <a:rPr lang="en-US" altLang="pt-BR" sz="1600" dirty="0" err="1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Teoria</a:t>
            </a:r>
            <a:r>
              <a:rPr lang="en-US" altLang="pt-BR" sz="1600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 da </a:t>
            </a:r>
            <a:r>
              <a:rPr lang="en-US" altLang="pt-BR" sz="1600" dirty="0" err="1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Burocracia</a:t>
            </a:r>
            <a:r>
              <a:rPr lang="en-US" altLang="pt-BR" sz="1600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 (Weber: </a:t>
            </a:r>
            <a:r>
              <a:rPr lang="en-US" altLang="pt-BR" sz="1600" dirty="0" err="1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formalização</a:t>
            </a:r>
            <a:r>
              <a:rPr lang="en-US" altLang="pt-BR" sz="1600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)</a:t>
            </a:r>
          </a:p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pt-BR" sz="1600" b="1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     1916</a:t>
            </a:r>
            <a:r>
              <a:rPr lang="en-US" altLang="pt-BR" sz="1600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  ---------------- </a:t>
            </a:r>
            <a:r>
              <a:rPr lang="en-US" altLang="pt-BR" sz="1600" dirty="0" err="1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Teoria</a:t>
            </a:r>
            <a:r>
              <a:rPr lang="en-US" altLang="pt-BR" sz="1600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 </a:t>
            </a:r>
            <a:r>
              <a:rPr lang="en-US" altLang="pt-BR" sz="1600" dirty="0" err="1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Clássica</a:t>
            </a:r>
            <a:r>
              <a:rPr lang="en-US" altLang="pt-BR" sz="1600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 (Fayol: </a:t>
            </a:r>
            <a:r>
              <a:rPr lang="en-US" altLang="pt-BR" sz="1600" dirty="0" err="1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estrutura</a:t>
            </a:r>
            <a:r>
              <a:rPr lang="en-US" altLang="pt-BR" sz="1600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 </a:t>
            </a:r>
            <a:r>
              <a:rPr lang="en-US" altLang="pt-BR" sz="1600" dirty="0" err="1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organizacional</a:t>
            </a:r>
            <a:r>
              <a:rPr lang="en-US" altLang="pt-BR" sz="1600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)</a:t>
            </a:r>
          </a:p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pt-BR" sz="1600" b="1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       1932</a:t>
            </a:r>
            <a:r>
              <a:rPr lang="en-US" altLang="pt-BR" sz="1600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   -------------- </a:t>
            </a:r>
            <a:r>
              <a:rPr lang="en-US" altLang="pt-BR" sz="1600" dirty="0" err="1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Teoria</a:t>
            </a:r>
            <a:r>
              <a:rPr lang="en-US" altLang="pt-BR" sz="1600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 das </a:t>
            </a:r>
            <a:r>
              <a:rPr lang="en-US" altLang="pt-BR" sz="1600" dirty="0" err="1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Relações</a:t>
            </a:r>
            <a:r>
              <a:rPr lang="en-US" altLang="pt-BR" sz="1600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 </a:t>
            </a:r>
            <a:r>
              <a:rPr lang="en-US" altLang="pt-BR" sz="1600" dirty="0" err="1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Humanas</a:t>
            </a:r>
            <a:r>
              <a:rPr lang="en-US" altLang="pt-BR" sz="1600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 (Hawthorne: </a:t>
            </a:r>
            <a:r>
              <a:rPr lang="en-US" altLang="pt-BR" sz="1600" dirty="0" err="1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pessoas</a:t>
            </a:r>
            <a:r>
              <a:rPr lang="en-US" altLang="pt-BR" sz="1600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)</a:t>
            </a:r>
          </a:p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pt-BR" sz="1600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         </a:t>
            </a:r>
            <a:r>
              <a:rPr lang="en-US" altLang="pt-BR" sz="1600" b="1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1947  </a:t>
            </a:r>
            <a:r>
              <a:rPr lang="en-US" altLang="pt-BR" sz="1600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 ------------  </a:t>
            </a:r>
            <a:r>
              <a:rPr lang="en-US" altLang="pt-BR" sz="1600" dirty="0" err="1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Teoria</a:t>
            </a:r>
            <a:r>
              <a:rPr lang="en-US" altLang="pt-BR" sz="1600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 </a:t>
            </a:r>
            <a:r>
              <a:rPr lang="en-US" altLang="pt-BR" sz="1600" dirty="0" err="1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Estruturalista</a:t>
            </a:r>
            <a:r>
              <a:rPr lang="en-US" altLang="pt-BR" sz="1600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 (</a:t>
            </a:r>
            <a:r>
              <a:rPr lang="en-US" altLang="pt-BR" sz="1600" dirty="0" err="1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sociologia</a:t>
            </a:r>
            <a:r>
              <a:rPr lang="en-US" altLang="pt-BR" sz="1600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)</a:t>
            </a:r>
          </a:p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pt-BR" sz="1600" b="1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           1951</a:t>
            </a:r>
            <a:r>
              <a:rPr lang="en-US" altLang="pt-BR" sz="1600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   ----------- </a:t>
            </a:r>
            <a:r>
              <a:rPr lang="en-US" altLang="pt-BR" sz="1600" dirty="0" err="1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Teoria</a:t>
            </a:r>
            <a:r>
              <a:rPr lang="en-US" altLang="pt-BR" sz="1600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 dos </a:t>
            </a:r>
            <a:r>
              <a:rPr lang="en-US" altLang="pt-BR" sz="1600" dirty="0" err="1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Sistemas</a:t>
            </a:r>
            <a:r>
              <a:rPr lang="en-US" altLang="pt-BR" sz="1600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 (</a:t>
            </a:r>
            <a:r>
              <a:rPr lang="en-US" altLang="pt-BR" sz="1600" dirty="0" err="1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sistemas</a:t>
            </a:r>
            <a:r>
              <a:rPr lang="en-US" altLang="pt-BR" sz="1600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 </a:t>
            </a:r>
            <a:r>
              <a:rPr lang="en-US" altLang="pt-BR" sz="1600" dirty="0" err="1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em</a:t>
            </a:r>
            <a:r>
              <a:rPr lang="en-US" altLang="pt-BR" sz="1600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 </a:t>
            </a:r>
            <a:r>
              <a:rPr lang="en-US" altLang="pt-BR" sz="1600" dirty="0" err="1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interatividade</a:t>
            </a:r>
            <a:r>
              <a:rPr lang="en-US" altLang="pt-BR" sz="1600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)</a:t>
            </a:r>
          </a:p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pt-BR" sz="1600" b="1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		       1954</a:t>
            </a:r>
            <a:r>
              <a:rPr lang="en-US" altLang="pt-BR" sz="1600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  --------- </a:t>
            </a:r>
            <a:r>
              <a:rPr lang="en-US" altLang="pt-BR" sz="1600" dirty="0" err="1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Teoria</a:t>
            </a:r>
            <a:r>
              <a:rPr lang="en-US" altLang="pt-BR" sz="1600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 </a:t>
            </a:r>
            <a:r>
              <a:rPr lang="en-US" altLang="pt-BR" sz="1600" dirty="0" err="1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Neoclássica</a:t>
            </a:r>
            <a:r>
              <a:rPr lang="en-US" altLang="pt-BR" sz="1600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 (</a:t>
            </a:r>
            <a:r>
              <a:rPr lang="en-US" altLang="pt-BR" sz="1600" dirty="0" err="1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objetivos</a:t>
            </a:r>
            <a:r>
              <a:rPr lang="en-US" altLang="pt-BR" sz="1600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)</a:t>
            </a:r>
          </a:p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pt-BR" sz="1600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  	</a:t>
            </a:r>
            <a:r>
              <a:rPr lang="en-US" altLang="pt-BR" sz="1600" b="1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	          1957</a:t>
            </a:r>
            <a:r>
              <a:rPr lang="en-US" altLang="pt-BR" sz="1600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   ------ </a:t>
            </a:r>
            <a:r>
              <a:rPr lang="en-US" altLang="pt-BR" sz="1600" dirty="0" err="1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Teoria</a:t>
            </a:r>
            <a:r>
              <a:rPr lang="en-US" altLang="pt-BR" sz="1600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 </a:t>
            </a:r>
            <a:r>
              <a:rPr lang="en-US" altLang="pt-BR" sz="1600" dirty="0" err="1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Comportamental</a:t>
            </a:r>
            <a:r>
              <a:rPr lang="en-US" altLang="pt-BR" sz="1600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 (</a:t>
            </a:r>
            <a:r>
              <a:rPr lang="en-US" altLang="pt-BR" sz="1600" dirty="0" err="1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psicologia</a:t>
            </a:r>
            <a:r>
              <a:rPr lang="en-US" altLang="pt-BR" sz="1600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 </a:t>
            </a:r>
            <a:r>
              <a:rPr lang="en-US" altLang="pt-BR" sz="1600" dirty="0" err="1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organizacional</a:t>
            </a:r>
            <a:r>
              <a:rPr lang="en-US" altLang="pt-BR" sz="1600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)</a:t>
            </a:r>
          </a:p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pt-BR" sz="1600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  	</a:t>
            </a:r>
            <a:r>
              <a:rPr lang="en-US" altLang="pt-BR" sz="1600" b="1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	            1962</a:t>
            </a:r>
            <a:r>
              <a:rPr lang="en-US" altLang="pt-BR" sz="1600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   ---- </a:t>
            </a:r>
            <a:r>
              <a:rPr lang="en-US" altLang="pt-BR" sz="1600" dirty="0" err="1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Desenvolvimento</a:t>
            </a:r>
            <a:r>
              <a:rPr lang="en-US" altLang="pt-BR" sz="1600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 </a:t>
            </a:r>
            <a:r>
              <a:rPr lang="en-US" altLang="pt-BR" sz="1600" dirty="0" err="1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Organizacional</a:t>
            </a:r>
            <a:r>
              <a:rPr lang="en-US" altLang="pt-BR" sz="1600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 (</a:t>
            </a:r>
            <a:r>
              <a:rPr lang="en-US" altLang="pt-BR" sz="1600" dirty="0" err="1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adaptar</a:t>
            </a:r>
            <a:r>
              <a:rPr lang="en-US" altLang="pt-BR" sz="1600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 </a:t>
            </a:r>
            <a:r>
              <a:rPr lang="en-US" altLang="pt-BR" sz="1600" dirty="0" err="1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às</a:t>
            </a:r>
            <a:r>
              <a:rPr lang="en-US" altLang="pt-BR" sz="1600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 </a:t>
            </a:r>
            <a:r>
              <a:rPr lang="en-US" altLang="pt-BR" sz="1600" dirty="0" err="1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mudanças</a:t>
            </a:r>
            <a:r>
              <a:rPr lang="en-US" altLang="pt-BR" sz="1600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)</a:t>
            </a:r>
          </a:p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pt-BR" sz="1600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 		              </a:t>
            </a:r>
            <a:r>
              <a:rPr lang="en-US" altLang="pt-BR" sz="1600" b="1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1972 </a:t>
            </a:r>
            <a:r>
              <a:rPr lang="en-US" altLang="pt-BR" sz="1600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---- </a:t>
            </a:r>
            <a:r>
              <a:rPr lang="en-US" altLang="pt-BR" sz="1600" dirty="0" err="1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Teoria</a:t>
            </a:r>
            <a:r>
              <a:rPr lang="en-US" altLang="pt-BR" sz="1600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 da </a:t>
            </a:r>
            <a:r>
              <a:rPr lang="en-US" altLang="pt-BR" sz="1600" dirty="0" err="1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Contingência</a:t>
            </a:r>
            <a:r>
              <a:rPr lang="en-US" altLang="pt-BR" sz="1600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 (</a:t>
            </a:r>
            <a:r>
              <a:rPr lang="en-US" altLang="pt-BR" sz="1600" dirty="0" err="1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variáveis</a:t>
            </a:r>
            <a:r>
              <a:rPr lang="en-US" altLang="pt-BR" sz="1600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 </a:t>
            </a:r>
            <a:r>
              <a:rPr lang="en-US" altLang="pt-BR" sz="1600" dirty="0" err="1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ambiental</a:t>
            </a:r>
            <a:r>
              <a:rPr lang="en-US" altLang="pt-BR" sz="1600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 e </a:t>
            </a:r>
            <a:r>
              <a:rPr lang="en-US" altLang="pt-BR" sz="1600" dirty="0" err="1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tecnologia</a:t>
            </a:r>
            <a:r>
              <a:rPr lang="en-US" altLang="pt-BR" sz="1600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)</a:t>
            </a:r>
          </a:p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pt-BR" sz="1600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   	</a:t>
            </a:r>
            <a:r>
              <a:rPr lang="en-US" altLang="pt-BR" sz="1600" b="1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	                1990</a:t>
            </a:r>
            <a:r>
              <a:rPr lang="en-US" altLang="pt-BR" sz="1600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 -- </a:t>
            </a:r>
            <a:r>
              <a:rPr lang="en-US" altLang="pt-BR" sz="1600" dirty="0" err="1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Novas</a:t>
            </a:r>
            <a:r>
              <a:rPr lang="en-US" altLang="pt-BR" sz="1600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 </a:t>
            </a:r>
            <a:r>
              <a:rPr lang="en-US" altLang="pt-BR" sz="1600" dirty="0" err="1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Abordagens</a:t>
            </a:r>
            <a:r>
              <a:rPr lang="en-US" altLang="pt-BR" sz="1600" dirty="0">
                <a:solidFill>
                  <a:prstClr val="black"/>
                </a:solidFill>
                <a:latin typeface="Arial" charset="0"/>
                <a:cs typeface="Arial" charset="0"/>
                <a:sym typeface="Wingdings" pitchFamily="2" charset="2"/>
              </a:rPr>
              <a:t>	</a:t>
            </a:r>
          </a:p>
        </p:txBody>
      </p:sp>
      <p:sp>
        <p:nvSpPr>
          <p:cNvPr id="9" name="Rectangle 58"/>
          <p:cNvSpPr>
            <a:spLocks noChangeArrowheads="1"/>
          </p:cNvSpPr>
          <p:nvPr/>
        </p:nvSpPr>
        <p:spPr bwMode="auto">
          <a:xfrm>
            <a:off x="660425" y="692696"/>
            <a:ext cx="8028384" cy="496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3200" b="1" cap="all" spc="100" dirty="0">
                <a:solidFill>
                  <a:schemeClr val="accent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TEORIAS DA ADMINISTRAÇÃO</a:t>
            </a:r>
          </a:p>
        </p:txBody>
      </p:sp>
    </p:spTree>
    <p:extLst>
      <p:ext uri="{BB962C8B-B14F-4D97-AF65-F5344CB8AC3E}">
        <p14:creationId xmlns:p14="http://schemas.microsoft.com/office/powerpoint/2010/main" val="2389601369"/>
      </p:ext>
    </p:extLst>
  </p:cSld>
  <p:clrMapOvr>
    <a:masterClrMapping/>
  </p:clrMapOvr>
  <p:transition spd="slow">
    <p:blinds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dgwnet.com.br/images/empresas-de-valor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411953"/>
            <a:ext cx="1932178" cy="165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1786" y="309414"/>
            <a:ext cx="7771722" cy="887338"/>
          </a:xfrm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Conceito de empresas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3568" y="1196752"/>
            <a:ext cx="7992888" cy="4873393"/>
          </a:xfrm>
        </p:spPr>
        <p:txBody>
          <a:bodyPr>
            <a:normAutofit/>
          </a:bodyPr>
          <a:lstStyle/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Empresas ou organizações, como também são chamadas, são unidades sociais (ou agrupamentos humanos) intencionalmente construídas e reconstruídas, a fim de atingir objetivos específicos.</a:t>
            </a:r>
          </a:p>
        </p:txBody>
      </p:sp>
      <p:sp>
        <p:nvSpPr>
          <p:cNvPr id="4" name="Retângulo 3"/>
          <p:cNvSpPr/>
          <p:nvPr/>
        </p:nvSpPr>
        <p:spPr>
          <a:xfrm>
            <a:off x="6062448" y="4166418"/>
            <a:ext cx="2614008" cy="2160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pt-BR" u="sng" dirty="0">
                <a:latin typeface="Calibri" panose="020F0502020204030204" pitchFamily="34" charset="0"/>
                <a:cs typeface="Calibri" panose="020F0502020204030204" pitchFamily="34" charset="0"/>
              </a:rPr>
              <a:t>unca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constitui uma unidade pronta e acabada, mas um organismo social vivo e sujeito à mudanças.</a:t>
            </a:r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733856" y="2852937"/>
            <a:ext cx="5184576" cy="34737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São complexas e admiráveis instituições sociais  criada por pessoas;</a:t>
            </a:r>
          </a:p>
          <a:p>
            <a:pPr algn="just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Na sociedade moderna todo processo produtivo é realizado dentro das empresas;</a:t>
            </a:r>
          </a:p>
          <a:p>
            <a:pPr algn="just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É o meio mais eficiente de satisfazer as necessidades humanas;</a:t>
            </a:r>
          </a:p>
          <a:p>
            <a:pPr algn="just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Qualquer empresa é composta de duas ou mais pessoas que interagem entre si, por meio de relações recíprocas para atingir objetivos comuns.</a:t>
            </a:r>
          </a:p>
        </p:txBody>
      </p:sp>
    </p:spTree>
    <p:extLst>
      <p:ext uri="{BB962C8B-B14F-4D97-AF65-F5344CB8AC3E}">
        <p14:creationId xmlns:p14="http://schemas.microsoft.com/office/powerpoint/2010/main" val="376485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3568" y="692696"/>
            <a:ext cx="8460432" cy="706760"/>
          </a:xfrm>
        </p:spPr>
        <p:txBody>
          <a:bodyPr>
            <a:noAutofit/>
          </a:bodyPr>
          <a:lstStyle/>
          <a:p>
            <a:r>
              <a:rPr lang="pt-BR" sz="32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organização com um sistema aberto</a:t>
            </a:r>
            <a:br>
              <a:rPr lang="pt-BR" sz="28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pt-BR" sz="3600" b="1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3568" y="1268760"/>
            <a:ext cx="7992888" cy="4685152"/>
          </a:xfrm>
        </p:spPr>
        <p:txBody>
          <a:bodyPr>
            <a:normAutofit/>
          </a:bodyPr>
          <a:lstStyle/>
          <a:p>
            <a:pPr lvl="0" algn="just"/>
            <a:r>
              <a:rPr lang="pt-BR" sz="20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O conceito de sistema aberto é perfeitamente aplicável à organização empresarial. </a:t>
            </a:r>
          </a:p>
          <a:p>
            <a:pPr lvl="0" algn="just"/>
            <a:r>
              <a:rPr lang="pt-BR" sz="20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A empresa é um sistema criado pelo homem e mantém uma dinâmica interação com seu meio ambiente, sejam clientes, fornecedores, concorrentes, entidades sindicais, órgãos governamentais e outros agentes externos.</a:t>
            </a:r>
          </a:p>
          <a:p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124" name="Picture 4" descr="http://www.ideagri.com.br/siteideagridados/New/31/AT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2" y="3212976"/>
            <a:ext cx="6480720" cy="346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568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65023" y="343167"/>
            <a:ext cx="7696200" cy="444664"/>
          </a:xfrm>
        </p:spPr>
        <p:txBody>
          <a:bodyPr>
            <a:no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Visão macro das interações da empresa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170" name="Picture 2" descr="http://www.ideagri.com.br/siteideagridados/New/31/AT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08720"/>
            <a:ext cx="8280920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943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1560" y="260648"/>
            <a:ext cx="8532439" cy="1296144"/>
          </a:xfrm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Visão interna das interações na empresa</a:t>
            </a:r>
          </a:p>
        </p:txBody>
      </p:sp>
      <p:sp>
        <p:nvSpPr>
          <p:cNvPr id="4" name="Retângulo 3"/>
          <p:cNvSpPr/>
          <p:nvPr/>
        </p:nvSpPr>
        <p:spPr>
          <a:xfrm>
            <a:off x="455719" y="5373216"/>
            <a:ext cx="8424936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/>
            <a:r>
              <a:rPr lang="pt-BR" sz="2000" b="1" dirty="0">
                <a:latin typeface="Calibri" panose="020F0502020204030204" pitchFamily="34" charset="0"/>
                <a:cs typeface="Calibri" panose="020F0502020204030204" pitchFamily="34" charset="0"/>
              </a:rPr>
              <a:t>Compreende um conjunto de partes em constante interação e interdependência, constituindo um todo sinérgico (o todo é maior que a soma das partes), orientado para determinar propósitos.</a:t>
            </a:r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146" name="Picture 2" descr="http://3.bp.blogspot.com/-9oh1tgk4otk/T7wJ2fSFodI/AAAAAAAAAGI/opZWveRetkA/s1600/T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05" y="1988840"/>
            <a:ext cx="8741650" cy="290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586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16" y="548640"/>
            <a:ext cx="8456308" cy="525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689504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8472</TotalTime>
  <Words>952</Words>
  <Application>Microsoft Office PowerPoint</Application>
  <PresentationFormat>Apresentação na tela (4:3)</PresentationFormat>
  <Paragraphs>157</Paragraphs>
  <Slides>29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29</vt:i4>
      </vt:variant>
    </vt:vector>
  </HeadingPairs>
  <TitlesOfParts>
    <vt:vector size="41" baseType="lpstr">
      <vt:lpstr>Arial</vt:lpstr>
      <vt:lpstr>Calibri</vt:lpstr>
      <vt:lpstr>Calibri Light</vt:lpstr>
      <vt:lpstr>Georgia</vt:lpstr>
      <vt:lpstr>Palatino</vt:lpstr>
      <vt:lpstr>Times New Roman</vt:lpstr>
      <vt:lpstr>Tw Cen MT</vt:lpstr>
      <vt:lpstr>Tw Cen MT Condensed</vt:lpstr>
      <vt:lpstr>Verdana</vt:lpstr>
      <vt:lpstr>Wingdings 3</vt:lpstr>
      <vt:lpstr>Tema do Office</vt:lpstr>
      <vt:lpstr>Integral</vt:lpstr>
      <vt:lpstr>Organizações, mercado de trabalho e empregabilidade</vt:lpstr>
      <vt:lpstr>As Empresas e as teorias da administração</vt:lpstr>
      <vt:lpstr>Apresentação do PowerPoint</vt:lpstr>
      <vt:lpstr>Apresentação do PowerPoint</vt:lpstr>
      <vt:lpstr>Conceito de empresas </vt:lpstr>
      <vt:lpstr>A organização com um sistema aberto </vt:lpstr>
      <vt:lpstr>Visão macro das interações da empresa</vt:lpstr>
      <vt:lpstr>Visão interna das interações na empresa</vt:lpstr>
      <vt:lpstr>Apresentação do PowerPoint</vt:lpstr>
      <vt:lpstr>Organizações segundo os </vt:lpstr>
      <vt:lpstr>Apresentação do PowerPoint</vt:lpstr>
      <vt:lpstr>Mercado de trabalho e empregabilidade</vt:lpstr>
      <vt:lpstr>Mercado de trabalho</vt:lpstr>
      <vt:lpstr>Apresentação do PowerPoint</vt:lpstr>
      <vt:lpstr>Apresentação do PowerPoint</vt:lpstr>
      <vt:lpstr>Empregabilidade E LONGEVIDADE para encarar o trabalho </vt:lpstr>
      <vt:lpstr>Apresentação do PowerPoint</vt:lpstr>
      <vt:lpstr>Apresentação do PowerPoint</vt:lpstr>
      <vt:lpstr>Apresentação do PowerPoint</vt:lpstr>
      <vt:lpstr>Qual o perfil esperado/exigido  dos profissionais na atualidade? </vt:lpstr>
      <vt:lpstr>Apresentação do PowerPoint</vt:lpstr>
      <vt:lpstr>Apresentação do PowerPoint</vt:lpstr>
      <vt:lpstr>Quais são minhas expectativas pessoais e profissionais?</vt:lpstr>
      <vt:lpstr>CARREIRA DEVE TER DINÂMICA</vt:lpstr>
      <vt:lpstr>Apresentação do PowerPoint</vt:lpstr>
      <vt:lpstr>Apresentação do PowerPoint</vt:lpstr>
      <vt:lpstr>Profissionalização</vt:lpstr>
      <vt:lpstr>Apresentação do PowerPoint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Katia</dc:creator>
  <cp:lastModifiedBy>Kenne Soares Oliveira</cp:lastModifiedBy>
  <cp:revision>75</cp:revision>
  <dcterms:created xsi:type="dcterms:W3CDTF">2017-08-18T20:42:09Z</dcterms:created>
  <dcterms:modified xsi:type="dcterms:W3CDTF">2019-08-16T00:54:53Z</dcterms:modified>
</cp:coreProperties>
</file>